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4" r:id="rId4"/>
    <p:sldMasterId id="2147483725" r:id="rId5"/>
    <p:sldMasterId id="2147483726" r:id="rId6"/>
    <p:sldMasterId id="2147483727" r:id="rId7"/>
    <p:sldMasterId id="2147483728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</p:sldIdLst>
  <p:sldSz cy="5143500" cx="9144000"/>
  <p:notesSz cx="6858000" cy="9144000"/>
  <p:embeddedFontLst>
    <p:embeddedFont>
      <p:font typeface="Montserrat SemiBold"/>
      <p:regular r:id="rId48"/>
      <p:bold r:id="rId49"/>
      <p:italic r:id="rId50"/>
      <p:boldItalic r:id="rId51"/>
    </p:embeddedFont>
    <p:embeddedFont>
      <p:font typeface="Caveat"/>
      <p:regular r:id="rId52"/>
      <p:bold r:id="rId53"/>
    </p:embeddedFont>
    <p:embeddedFont>
      <p:font typeface="Montserrat"/>
      <p:regular r:id="rId54"/>
      <p:bold r:id="rId55"/>
      <p:italic r:id="rId56"/>
      <p:boldItalic r:id="rId57"/>
    </p:embeddedFont>
    <p:embeddedFont>
      <p:font typeface="Montserrat Black"/>
      <p:bold r:id="rId58"/>
      <p:boldItalic r:id="rId59"/>
    </p:embeddedFont>
    <p:embeddedFont>
      <p:font typeface="Montserrat Medium"/>
      <p:regular r:id="rId60"/>
      <p:bold r:id="rId61"/>
      <p:italic r:id="rId62"/>
      <p:boldItalic r:id="rId63"/>
    </p:embeddedFont>
    <p:embeddedFont>
      <p:font typeface="DM Sans SemiBold"/>
      <p:regular r:id="rId64"/>
      <p:bold r:id="rId65"/>
      <p:italic r:id="rId66"/>
      <p:boldItalic r:id="rId67"/>
    </p:embeddedFont>
    <p:embeddedFont>
      <p:font typeface="Montserrat ExtraBold"/>
      <p:bold r:id="rId68"/>
      <p:boldItalic r:id="rId69"/>
    </p:embeddedFont>
    <p:embeddedFont>
      <p:font typeface="Inter Medium"/>
      <p:regular r:id="rId70"/>
      <p:bold r:id="rId71"/>
      <p:italic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48" Type="http://schemas.openxmlformats.org/officeDocument/2006/relationships/font" Target="fonts/MontserratSemiBold-regular.fntdata"/><Relationship Id="rId47" Type="http://schemas.openxmlformats.org/officeDocument/2006/relationships/slide" Target="slides/slide38.xml"/><Relationship Id="rId49" Type="http://schemas.openxmlformats.org/officeDocument/2006/relationships/font" Target="fonts/MontserratSemiBold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font" Target="fonts/InterMedium-boldItalic.fntdata"/><Relationship Id="rId72" Type="http://schemas.openxmlformats.org/officeDocument/2006/relationships/font" Target="fonts/InterMedium-italic.fntdata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71" Type="http://schemas.openxmlformats.org/officeDocument/2006/relationships/font" Target="fonts/InterMedium-bold.fntdata"/><Relationship Id="rId70" Type="http://schemas.openxmlformats.org/officeDocument/2006/relationships/font" Target="fonts/InterMedium-regular.fntdata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62" Type="http://schemas.openxmlformats.org/officeDocument/2006/relationships/font" Target="fonts/MontserratMedium-italic.fntdata"/><Relationship Id="rId61" Type="http://schemas.openxmlformats.org/officeDocument/2006/relationships/font" Target="fonts/MontserratMedium-bold.fntdata"/><Relationship Id="rId20" Type="http://schemas.openxmlformats.org/officeDocument/2006/relationships/slide" Target="slides/slide11.xml"/><Relationship Id="rId64" Type="http://schemas.openxmlformats.org/officeDocument/2006/relationships/font" Target="fonts/DMSansSemiBold-regular.fntdata"/><Relationship Id="rId63" Type="http://schemas.openxmlformats.org/officeDocument/2006/relationships/font" Target="fonts/MontserratMedium-boldItalic.fntdata"/><Relationship Id="rId22" Type="http://schemas.openxmlformats.org/officeDocument/2006/relationships/slide" Target="slides/slide13.xml"/><Relationship Id="rId66" Type="http://schemas.openxmlformats.org/officeDocument/2006/relationships/font" Target="fonts/DMSansSemiBold-italic.fntdata"/><Relationship Id="rId21" Type="http://schemas.openxmlformats.org/officeDocument/2006/relationships/slide" Target="slides/slide12.xml"/><Relationship Id="rId65" Type="http://schemas.openxmlformats.org/officeDocument/2006/relationships/font" Target="fonts/DMSansSemiBold-bold.fntdata"/><Relationship Id="rId24" Type="http://schemas.openxmlformats.org/officeDocument/2006/relationships/slide" Target="slides/slide15.xml"/><Relationship Id="rId68" Type="http://schemas.openxmlformats.org/officeDocument/2006/relationships/font" Target="fonts/MontserratExtraBold-bold.fntdata"/><Relationship Id="rId23" Type="http://schemas.openxmlformats.org/officeDocument/2006/relationships/slide" Target="slides/slide14.xml"/><Relationship Id="rId67" Type="http://schemas.openxmlformats.org/officeDocument/2006/relationships/font" Target="fonts/DMSansSemiBold-boldItalic.fntdata"/><Relationship Id="rId60" Type="http://schemas.openxmlformats.org/officeDocument/2006/relationships/font" Target="fonts/MontserratMedium-regular.fntdata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69" Type="http://schemas.openxmlformats.org/officeDocument/2006/relationships/font" Target="fonts/MontserratExtraBold-boldItalic.fntdata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font" Target="fonts/MontserratSemiBold-boldItalic.fntdata"/><Relationship Id="rId50" Type="http://schemas.openxmlformats.org/officeDocument/2006/relationships/font" Target="fonts/MontserratSemiBold-italic.fntdata"/><Relationship Id="rId53" Type="http://schemas.openxmlformats.org/officeDocument/2006/relationships/font" Target="fonts/Caveat-bold.fntdata"/><Relationship Id="rId52" Type="http://schemas.openxmlformats.org/officeDocument/2006/relationships/font" Target="fonts/Caveat-regular.fntdata"/><Relationship Id="rId11" Type="http://schemas.openxmlformats.org/officeDocument/2006/relationships/slide" Target="slides/slide2.xml"/><Relationship Id="rId55" Type="http://schemas.openxmlformats.org/officeDocument/2006/relationships/font" Target="fonts/Montserrat-bold.fntdata"/><Relationship Id="rId10" Type="http://schemas.openxmlformats.org/officeDocument/2006/relationships/slide" Target="slides/slide1.xml"/><Relationship Id="rId54" Type="http://schemas.openxmlformats.org/officeDocument/2006/relationships/font" Target="fonts/Montserrat-regular.fntdata"/><Relationship Id="rId13" Type="http://schemas.openxmlformats.org/officeDocument/2006/relationships/slide" Target="slides/slide4.xml"/><Relationship Id="rId57" Type="http://schemas.openxmlformats.org/officeDocument/2006/relationships/font" Target="fonts/Montserrat-boldItalic.fntdata"/><Relationship Id="rId12" Type="http://schemas.openxmlformats.org/officeDocument/2006/relationships/slide" Target="slides/slide3.xml"/><Relationship Id="rId56" Type="http://schemas.openxmlformats.org/officeDocument/2006/relationships/font" Target="fonts/Montserrat-italic.fntdata"/><Relationship Id="rId15" Type="http://schemas.openxmlformats.org/officeDocument/2006/relationships/slide" Target="slides/slide6.xml"/><Relationship Id="rId59" Type="http://schemas.openxmlformats.org/officeDocument/2006/relationships/font" Target="fonts/MontserratBlack-boldItalic.fntdata"/><Relationship Id="rId14" Type="http://schemas.openxmlformats.org/officeDocument/2006/relationships/slide" Target="slides/slide5.xml"/><Relationship Id="rId58" Type="http://schemas.openxmlformats.org/officeDocument/2006/relationships/font" Target="fonts/MontserratBlack-bold.fntdata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1de4f2ba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1de4f2ba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2bc559dfb6_2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2bc559dfb6_2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2cc5d006ab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2cc5d006a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79f0c4810a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g379f0c4810a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79f0c4810a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g379f0c4810a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79f0c4810a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g379f0c4810a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2bc559dfb6_2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32bc559dfb6_2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79f10f0bb1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79f10f0bb1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79f10f0bb1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379f10f0bb1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79f10f0bb1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79f10f0bb1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79f10f0bb1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379f10f0bb1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1de1b73abc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1de1b73abc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79f10f0bb1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379f10f0bb1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79f10f0bb1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79f10f0bb1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79f10f0bb1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379f10f0bb1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79f10f0b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79f10f0b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79f10f0bb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79f10f0bb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2bc559dfb6_2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2bc559dfb6_2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79f10f0bb1_6_10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" name="Google Shape;610;g379f10f0bb1_6_10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11" name="Google Shape;611;g379f10f0bb1_6_10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79f10f0bb1_6_33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3" name="Google Shape;633;g379f10f0bb1_6_33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34" name="Google Shape;634;g379f10f0bb1_6_33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2bc559dfb6_2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32bc559dfb6_2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79eb6f10c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79eb6f10c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1de1b73abc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1de1b73abc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32bc559dfb6_2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32bc559dfb6_2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79f10f0bb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0" name="Google Shape;670;g379f10f0bb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2bc559dfb6_2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2bc559dfb6_2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32bc559dfb6_2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32bc559dfb6_2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2bc559dfb6_2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32bc559dfb6_2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2bc559dfb6_2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32bc559dfb6_2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31de1b73abc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31de1b73abc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31de1b73abc_0_1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31de1b73abc_0_1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1de1b73abc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31de1b73abc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1de1b73abc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1de1b73abc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2bc559df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2bc559df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2bc559dfb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2bc559dfb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2bc559dfb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2bc559dfb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2bc559dfb6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2bc559dfb6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1de1b73abc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1de1b73abc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2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2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Relationship Id="rId3" Type="http://schemas.openxmlformats.org/officeDocument/2006/relationships/image" Target="../media/image3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20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2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8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Relationship Id="rId3" Type="http://schemas.openxmlformats.org/officeDocument/2006/relationships/image" Target="../media/image37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Relationship Id="rId3" Type="http://schemas.openxmlformats.org/officeDocument/2006/relationships/image" Target="../media/image52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Relationship Id="rId3" Type="http://schemas.openxmlformats.org/officeDocument/2006/relationships/image" Target="../media/image37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Relationship Id="rId3" Type="http://schemas.openxmlformats.org/officeDocument/2006/relationships/image" Target="../media/image43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6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6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говорення текст" type="title">
  <p:cSld name="TITLE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/>
          <p:nvPr/>
        </p:nvSpPr>
        <p:spPr>
          <a:xfrm>
            <a:off x="50" y="4968325"/>
            <a:ext cx="9144000" cy="175200"/>
          </a:xfrm>
          <a:prstGeom prst="rect">
            <a:avLst/>
          </a:prstGeom>
          <a:solidFill>
            <a:srgbClr val="95C1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814B"/>
              </a:solidFill>
            </a:endParaRPr>
          </a:p>
        </p:txBody>
      </p:sp>
      <p:sp>
        <p:nvSpPr>
          <p:cNvPr id="53" name="Google Shape;53;p14"/>
          <p:cNvSpPr txBox="1"/>
          <p:nvPr/>
        </p:nvSpPr>
        <p:spPr>
          <a:xfrm>
            <a:off x="540900" y="45681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rgbClr val="95C11F"/>
                </a:solidFill>
                <a:latin typeface="Montserrat"/>
                <a:ea typeface="Montserrat"/>
                <a:cs typeface="Montserrat"/>
                <a:sym typeface="Montserrat"/>
              </a:rPr>
              <a:t>Макет для повторення</a:t>
            </a:r>
            <a:endParaRPr>
              <a:solidFill>
                <a:srgbClr val="95C11F"/>
              </a:solidFill>
            </a:endParaRPr>
          </a:p>
        </p:txBody>
      </p:sp>
      <p:pic>
        <p:nvPicPr>
          <p:cNvPr id="54" name="Google Shape;5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82688" y="4148612"/>
            <a:ext cx="656338" cy="819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9025" y="4120850"/>
            <a:ext cx="710599" cy="84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4"/>
          <p:cNvPicPr preferRelativeResize="0"/>
          <p:nvPr/>
        </p:nvPicPr>
        <p:blipFill rotWithShape="1">
          <a:blip r:embed="rId4">
            <a:alphaModFix amt="25000"/>
          </a:blip>
          <a:srcRect b="0" l="19777" r="15101" t="0"/>
          <a:stretch/>
        </p:blipFill>
        <p:spPr>
          <a:xfrm>
            <a:off x="8144850" y="213469"/>
            <a:ext cx="737100" cy="847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вторення">
  <p:cSld name="CAPTION_ONLY">
    <p:bg>
      <p:bgPr>
        <a:solidFill>
          <a:srgbClr val="FF814B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64476" y="0"/>
            <a:ext cx="3579526" cy="372885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/>
          <p:nvPr/>
        </p:nvSpPr>
        <p:spPr>
          <a:xfrm>
            <a:off x="449250" y="319950"/>
            <a:ext cx="8245500" cy="450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" name="Google Shape;60;p15"/>
          <p:cNvSpPr/>
          <p:nvPr/>
        </p:nvSpPr>
        <p:spPr>
          <a:xfrm>
            <a:off x="995225" y="717925"/>
            <a:ext cx="134700" cy="134700"/>
          </a:xfrm>
          <a:prstGeom prst="ellipse">
            <a:avLst/>
          </a:prstGeom>
          <a:solidFill>
            <a:srgbClr val="FF81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Google Shape;61;p15"/>
          <p:cNvSpPr/>
          <p:nvPr/>
        </p:nvSpPr>
        <p:spPr>
          <a:xfrm>
            <a:off x="1211575" y="717925"/>
            <a:ext cx="134700" cy="134700"/>
          </a:xfrm>
          <a:prstGeom prst="ellipse">
            <a:avLst/>
          </a:prstGeom>
          <a:solidFill>
            <a:srgbClr val="FFD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" name="Google Shape;62;p15"/>
          <p:cNvSpPr/>
          <p:nvPr/>
        </p:nvSpPr>
        <p:spPr>
          <a:xfrm>
            <a:off x="1427925" y="717925"/>
            <a:ext cx="134700" cy="134700"/>
          </a:xfrm>
          <a:prstGeom prst="ellipse">
            <a:avLst/>
          </a:prstGeom>
          <a:solidFill>
            <a:srgbClr val="602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" name="Google Shape;6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0274" y="1893872"/>
            <a:ext cx="2289275" cy="3185078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/>
        </p:nvSpPr>
        <p:spPr>
          <a:xfrm>
            <a:off x="884175" y="1615175"/>
            <a:ext cx="468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800">
                <a:solidFill>
                  <a:srgbClr val="602B7A"/>
                </a:solidFill>
                <a:latin typeface="Montserrat"/>
                <a:ea typeface="Montserrat"/>
                <a:cs typeface="Montserrat"/>
                <a:sym typeface="Montserrat"/>
              </a:rPr>
              <a:t>Макет для повторення</a:t>
            </a:r>
            <a:endParaRPr b="1" sz="2800">
              <a:solidFill>
                <a:srgbClr val="602B7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вторення текст">
  <p:cSld name="BIG_NUMBER">
    <p:bg>
      <p:bgPr>
        <a:solidFill>
          <a:schemeClr val="l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/>
          <p:nvPr/>
        </p:nvSpPr>
        <p:spPr>
          <a:xfrm>
            <a:off x="-8050" y="4968325"/>
            <a:ext cx="9144000" cy="175200"/>
          </a:xfrm>
          <a:prstGeom prst="rect">
            <a:avLst/>
          </a:prstGeom>
          <a:solidFill>
            <a:srgbClr val="FF81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814B"/>
              </a:solidFill>
            </a:endParaRPr>
          </a:p>
        </p:txBody>
      </p:sp>
      <p:pic>
        <p:nvPicPr>
          <p:cNvPr id="67" name="Google Shape;6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91975" y="4010950"/>
            <a:ext cx="1066175" cy="9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6"/>
          <p:cNvPicPr preferRelativeResize="0"/>
          <p:nvPr/>
        </p:nvPicPr>
        <p:blipFill rotWithShape="1">
          <a:blip r:embed="rId3">
            <a:alphaModFix amt="25000"/>
          </a:blip>
          <a:srcRect b="0" l="19777" r="15101" t="0"/>
          <a:stretch/>
        </p:blipFill>
        <p:spPr>
          <a:xfrm>
            <a:off x="8144850" y="213469"/>
            <a:ext cx="737100" cy="84746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/>
          <p:nvPr/>
        </p:nvSpPr>
        <p:spPr>
          <a:xfrm>
            <a:off x="521100" y="45681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200">
                <a:solidFill>
                  <a:srgbClr val="FF814B"/>
                </a:solidFill>
                <a:latin typeface="Montserrat"/>
                <a:ea typeface="Montserrat"/>
                <a:cs typeface="Montserrat"/>
                <a:sym typeface="Montserrat"/>
              </a:rPr>
              <a:t>Макет для повторення</a:t>
            </a:r>
            <a:endParaRPr sz="1200">
              <a:solidFill>
                <a:srgbClr val="FF814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говорення" type="blank">
  <p:cSld name="BLANK">
    <p:bg>
      <p:bgPr>
        <a:solidFill>
          <a:srgbClr val="95C11F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64476" y="0"/>
            <a:ext cx="3579526" cy="372885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7"/>
          <p:cNvSpPr/>
          <p:nvPr/>
        </p:nvSpPr>
        <p:spPr>
          <a:xfrm>
            <a:off x="449250" y="322800"/>
            <a:ext cx="8245500" cy="450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" name="Google Shape;73;p17"/>
          <p:cNvSpPr/>
          <p:nvPr/>
        </p:nvSpPr>
        <p:spPr>
          <a:xfrm>
            <a:off x="995225" y="717925"/>
            <a:ext cx="134700" cy="134700"/>
          </a:xfrm>
          <a:prstGeom prst="ellipse">
            <a:avLst/>
          </a:prstGeom>
          <a:solidFill>
            <a:srgbClr val="95C1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" name="Google Shape;74;p17"/>
          <p:cNvSpPr/>
          <p:nvPr/>
        </p:nvSpPr>
        <p:spPr>
          <a:xfrm>
            <a:off x="1211575" y="717925"/>
            <a:ext cx="134700" cy="134700"/>
          </a:xfrm>
          <a:prstGeom prst="ellipse">
            <a:avLst/>
          </a:prstGeom>
          <a:solidFill>
            <a:srgbClr val="FFD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" name="Google Shape;75;p17"/>
          <p:cNvSpPr/>
          <p:nvPr/>
        </p:nvSpPr>
        <p:spPr>
          <a:xfrm>
            <a:off x="1427925" y="717925"/>
            <a:ext cx="134700" cy="134700"/>
          </a:xfrm>
          <a:prstGeom prst="ellipse">
            <a:avLst/>
          </a:prstGeom>
          <a:solidFill>
            <a:srgbClr val="602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" name="Google Shape;76;p17"/>
          <p:cNvSpPr txBox="1"/>
          <p:nvPr/>
        </p:nvSpPr>
        <p:spPr>
          <a:xfrm>
            <a:off x="884175" y="1615175"/>
            <a:ext cx="4680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800">
                <a:solidFill>
                  <a:srgbClr val="602B7A"/>
                </a:solidFill>
                <a:latin typeface="Montserrat"/>
                <a:ea typeface="Montserrat"/>
                <a:cs typeface="Montserrat"/>
                <a:sym typeface="Montserrat"/>
              </a:rPr>
              <a:t>Макет для обговорення</a:t>
            </a:r>
            <a:endParaRPr b="1" sz="2800">
              <a:solidFill>
                <a:srgbClr val="602B7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628" y="2848150"/>
            <a:ext cx="1583947" cy="197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8575" y="2781150"/>
            <a:ext cx="1714900" cy="204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а">
  <p:cSld name="CUSTOM_1_1_1_1_1_1_1_1_1_1_3_1_1_4">
    <p:bg>
      <p:bgPr>
        <a:solidFill>
          <a:srgbClr val="602B7A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/>
        </p:nvSpPr>
        <p:spPr>
          <a:xfrm>
            <a:off x="636830" y="4404303"/>
            <a:ext cx="1987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Завантажити методичку</a:t>
            </a:r>
            <a:endParaRPr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81" name="Google Shape;8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9926" y="4596227"/>
            <a:ext cx="266925" cy="2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>
            <p:ph idx="1" type="subTitle"/>
          </p:nvPr>
        </p:nvSpPr>
        <p:spPr>
          <a:xfrm>
            <a:off x="352925" y="1473400"/>
            <a:ext cx="8108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3" name="Google Shape;83;p18"/>
          <p:cNvSpPr txBox="1"/>
          <p:nvPr>
            <p:ph type="title"/>
          </p:nvPr>
        </p:nvSpPr>
        <p:spPr>
          <a:xfrm>
            <a:off x="352925" y="1859151"/>
            <a:ext cx="4224300" cy="2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9625" y="1903000"/>
            <a:ext cx="4048927" cy="3088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4599" y="311176"/>
            <a:ext cx="3096909" cy="120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ова тема">
  <p:cSld name="CUSTOM_1_1_1_1_1_1_1_1_1_1_3_1_1_4_3">
    <p:bg>
      <p:bgPr>
        <a:solidFill>
          <a:schemeClr val="dk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99828" y="0"/>
            <a:ext cx="2844170" cy="2831677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9"/>
          <p:cNvSpPr/>
          <p:nvPr/>
        </p:nvSpPr>
        <p:spPr>
          <a:xfrm>
            <a:off x="449250" y="322800"/>
            <a:ext cx="8245500" cy="450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" name="Google Shape;89;p19"/>
          <p:cNvSpPr/>
          <p:nvPr/>
        </p:nvSpPr>
        <p:spPr>
          <a:xfrm>
            <a:off x="995225" y="717925"/>
            <a:ext cx="134700" cy="134700"/>
          </a:xfrm>
          <a:prstGeom prst="ellipse">
            <a:avLst/>
          </a:prstGeom>
          <a:solidFill>
            <a:srgbClr val="602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" name="Google Shape;90;p19"/>
          <p:cNvSpPr/>
          <p:nvPr/>
        </p:nvSpPr>
        <p:spPr>
          <a:xfrm>
            <a:off x="1211575" y="717925"/>
            <a:ext cx="134700" cy="134700"/>
          </a:xfrm>
          <a:prstGeom prst="ellipse">
            <a:avLst/>
          </a:prstGeom>
          <a:solidFill>
            <a:srgbClr val="FFD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p19"/>
          <p:cNvSpPr/>
          <p:nvPr/>
        </p:nvSpPr>
        <p:spPr>
          <a:xfrm>
            <a:off x="1427925" y="717925"/>
            <a:ext cx="134700" cy="134700"/>
          </a:xfrm>
          <a:prstGeom prst="ellipse">
            <a:avLst/>
          </a:prstGeom>
          <a:solidFill>
            <a:srgbClr val="DDF0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19"/>
          <p:cNvSpPr txBox="1"/>
          <p:nvPr/>
        </p:nvSpPr>
        <p:spPr>
          <a:xfrm>
            <a:off x="884175" y="1615175"/>
            <a:ext cx="468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800">
                <a:solidFill>
                  <a:srgbClr val="602B7A"/>
                </a:solidFill>
                <a:latin typeface="Montserrat"/>
                <a:ea typeface="Montserrat"/>
                <a:cs typeface="Montserrat"/>
                <a:sym typeface="Montserrat"/>
              </a:rPr>
              <a:t>Макет для нової теми</a:t>
            </a:r>
            <a:endParaRPr b="1" sz="2800">
              <a:solidFill>
                <a:srgbClr val="602B7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402" y="1468800"/>
            <a:ext cx="3183836" cy="3158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овая тема текст">
  <p:cSld name="CUSTOM_1_1_1_1_1_1_1_1_1_1_3_1_1_4_1_1_1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rgbClr val="602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0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Montserrat Medium"/>
              <a:buNone/>
              <a:defRPr sz="12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pic>
        <p:nvPicPr>
          <p:cNvPr id="97" name="Google Shape;9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00900" y="4311200"/>
            <a:ext cx="730151" cy="72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0"/>
          <p:cNvPicPr preferRelativeResize="0"/>
          <p:nvPr/>
        </p:nvPicPr>
        <p:blipFill rotWithShape="1">
          <a:blip r:embed="rId3">
            <a:alphaModFix amt="25000"/>
          </a:blip>
          <a:srcRect b="0" l="19777" r="15101" t="0"/>
          <a:stretch/>
        </p:blipFill>
        <p:spPr>
          <a:xfrm>
            <a:off x="8144850" y="213469"/>
            <a:ext cx="737100" cy="847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акет перерви">
  <p:cSld name="CUSTOM_1_1_1_1_1_1_1_1_1_1_3_1_1_4_4_1_1_1">
    <p:bg>
      <p:bgPr>
        <a:solidFill>
          <a:schemeClr val="accent3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99828" y="0"/>
            <a:ext cx="2844170" cy="2831677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1"/>
          <p:cNvSpPr/>
          <p:nvPr/>
        </p:nvSpPr>
        <p:spPr>
          <a:xfrm>
            <a:off x="449250" y="322800"/>
            <a:ext cx="8245500" cy="450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21"/>
          <p:cNvSpPr/>
          <p:nvPr/>
        </p:nvSpPr>
        <p:spPr>
          <a:xfrm>
            <a:off x="995225" y="717925"/>
            <a:ext cx="134700" cy="134700"/>
          </a:xfrm>
          <a:prstGeom prst="ellipse">
            <a:avLst/>
          </a:prstGeom>
          <a:solidFill>
            <a:srgbClr val="E741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21"/>
          <p:cNvSpPr/>
          <p:nvPr/>
        </p:nvSpPr>
        <p:spPr>
          <a:xfrm>
            <a:off x="1211575" y="717925"/>
            <a:ext cx="134700" cy="134700"/>
          </a:xfrm>
          <a:prstGeom prst="ellipse">
            <a:avLst/>
          </a:prstGeom>
          <a:solidFill>
            <a:srgbClr val="FFD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1427925" y="717925"/>
            <a:ext cx="134700" cy="134700"/>
          </a:xfrm>
          <a:prstGeom prst="ellipse">
            <a:avLst/>
          </a:prstGeom>
          <a:solidFill>
            <a:srgbClr val="602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21"/>
          <p:cNvSpPr txBox="1"/>
          <p:nvPr/>
        </p:nvSpPr>
        <p:spPr>
          <a:xfrm>
            <a:off x="884175" y="1615175"/>
            <a:ext cx="406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800">
                <a:solidFill>
                  <a:srgbClr val="602B7A"/>
                </a:solidFill>
                <a:latin typeface="Montserrat"/>
                <a:ea typeface="Montserrat"/>
                <a:cs typeface="Montserrat"/>
                <a:sym typeface="Montserrat"/>
              </a:rPr>
              <a:t>Макет перерви</a:t>
            </a:r>
            <a:endParaRPr b="1" sz="2800">
              <a:solidFill>
                <a:srgbClr val="602B7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3775" y="1907579"/>
            <a:ext cx="1936900" cy="2901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Групова робота">
  <p:cSld name="CUSTOM_1_1_1_1_1_1_1_1_1_1_3_1_1_4_4_1_1_1_2">
    <p:bg>
      <p:bgPr>
        <a:solidFill>
          <a:srgbClr val="38761D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99828" y="0"/>
            <a:ext cx="2844170" cy="2831677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"/>
          <p:cNvSpPr/>
          <p:nvPr/>
        </p:nvSpPr>
        <p:spPr>
          <a:xfrm>
            <a:off x="449250" y="322800"/>
            <a:ext cx="8245500" cy="450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22"/>
          <p:cNvSpPr/>
          <p:nvPr/>
        </p:nvSpPr>
        <p:spPr>
          <a:xfrm>
            <a:off x="995225" y="717925"/>
            <a:ext cx="134700" cy="134700"/>
          </a:xfrm>
          <a:prstGeom prst="ellipse">
            <a:avLst/>
          </a:prstGeom>
          <a:solidFill>
            <a:srgbClr val="95C1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22"/>
          <p:cNvSpPr/>
          <p:nvPr/>
        </p:nvSpPr>
        <p:spPr>
          <a:xfrm>
            <a:off x="1211575" y="717925"/>
            <a:ext cx="134700" cy="134700"/>
          </a:xfrm>
          <a:prstGeom prst="ellipse">
            <a:avLst/>
          </a:prstGeom>
          <a:solidFill>
            <a:srgbClr val="FFD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22"/>
          <p:cNvSpPr/>
          <p:nvPr/>
        </p:nvSpPr>
        <p:spPr>
          <a:xfrm>
            <a:off x="1427925" y="717925"/>
            <a:ext cx="134700" cy="134700"/>
          </a:xfrm>
          <a:prstGeom prst="ellipse">
            <a:avLst/>
          </a:prstGeom>
          <a:solidFill>
            <a:srgbClr val="602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22"/>
          <p:cNvSpPr txBox="1"/>
          <p:nvPr/>
        </p:nvSpPr>
        <p:spPr>
          <a:xfrm>
            <a:off x="884175" y="1615175"/>
            <a:ext cx="4061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800">
                <a:solidFill>
                  <a:srgbClr val="602B7A"/>
                </a:solidFill>
                <a:latin typeface="Montserrat"/>
                <a:ea typeface="Montserrat"/>
                <a:cs typeface="Montserrat"/>
                <a:sym typeface="Montserrat"/>
              </a:rPr>
              <a:t>Макет на групову роботу</a:t>
            </a:r>
            <a:endParaRPr b="1" sz="2800">
              <a:solidFill>
                <a:srgbClr val="602B7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1244" y="914400"/>
            <a:ext cx="3814707" cy="346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Групова робота текст">
  <p:cSld name="CUSTOM_1_1_1_1_1_1_1_1_1_1_3_1_1_4_1_1_1_1_1_1">
    <p:bg>
      <p:bgPr>
        <a:solidFill>
          <a:schemeClr val="lt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/>
          <p:nvPr/>
        </p:nvSpPr>
        <p:spPr>
          <a:xfrm>
            <a:off x="0" y="4989275"/>
            <a:ext cx="9144000" cy="1623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3"/>
          <p:cNvSpPr txBox="1"/>
          <p:nvPr>
            <p:ph idx="1" type="subTitle"/>
          </p:nvPr>
        </p:nvSpPr>
        <p:spPr>
          <a:xfrm>
            <a:off x="388425" y="4644125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200"/>
              <a:buFont typeface="Montserrat Medium"/>
              <a:buNone/>
              <a:defRPr sz="1200">
                <a:solidFill>
                  <a:srgbClr val="38761D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Montserrat Medium"/>
              <a:buNone/>
              <a:defRPr>
                <a:solidFill>
                  <a:srgbClr val="38761D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Montserrat Medium"/>
              <a:buNone/>
              <a:defRPr>
                <a:solidFill>
                  <a:srgbClr val="38761D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Montserrat Medium"/>
              <a:buNone/>
              <a:defRPr>
                <a:solidFill>
                  <a:srgbClr val="38761D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Montserrat Medium"/>
              <a:buNone/>
              <a:defRPr>
                <a:solidFill>
                  <a:srgbClr val="38761D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Montserrat Medium"/>
              <a:buNone/>
              <a:defRPr>
                <a:solidFill>
                  <a:srgbClr val="38761D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Montserrat Medium"/>
              <a:buNone/>
              <a:defRPr>
                <a:solidFill>
                  <a:srgbClr val="38761D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Montserrat Medium"/>
              <a:buNone/>
              <a:defRPr>
                <a:solidFill>
                  <a:srgbClr val="38761D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Montserrat Medium"/>
              <a:buNone/>
              <a:defRPr>
                <a:solidFill>
                  <a:srgbClr val="38761D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pic>
        <p:nvPicPr>
          <p:cNvPr id="118" name="Google Shape;118;p23"/>
          <p:cNvPicPr preferRelativeResize="0"/>
          <p:nvPr/>
        </p:nvPicPr>
        <p:blipFill rotWithShape="1">
          <a:blip r:embed="rId2">
            <a:alphaModFix amt="25000"/>
          </a:blip>
          <a:srcRect b="0" l="19777" r="15101" t="0"/>
          <a:stretch/>
        </p:blipFill>
        <p:spPr>
          <a:xfrm>
            <a:off x="8144850" y="213469"/>
            <a:ext cx="737100" cy="847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4769" y="4320561"/>
            <a:ext cx="737101" cy="668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акет перерви текст">
  <p:cSld name="CUSTOM_1_1_1_1_1_1_1_1_1_1_3_1_1_4_1_1_1_1_1_1_1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/>
          <p:nvPr/>
        </p:nvSpPr>
        <p:spPr>
          <a:xfrm>
            <a:off x="0" y="4989275"/>
            <a:ext cx="9144000" cy="16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4"/>
          <p:cNvSpPr txBox="1"/>
          <p:nvPr>
            <p:ph idx="1" type="subTitle"/>
          </p:nvPr>
        </p:nvSpPr>
        <p:spPr>
          <a:xfrm>
            <a:off x="388425" y="4644125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 Medium"/>
              <a:buNone/>
              <a:defRPr sz="12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pic>
        <p:nvPicPr>
          <p:cNvPr id="123" name="Google Shape;12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9800" y="4331600"/>
            <a:ext cx="439100" cy="65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4"/>
          <p:cNvPicPr preferRelativeResize="0"/>
          <p:nvPr/>
        </p:nvPicPr>
        <p:blipFill rotWithShape="1">
          <a:blip r:embed="rId3">
            <a:alphaModFix amt="25000"/>
          </a:blip>
          <a:srcRect b="0" l="19777" r="15101" t="0"/>
          <a:stretch/>
        </p:blipFill>
        <p:spPr>
          <a:xfrm>
            <a:off x="8144850" y="213469"/>
            <a:ext cx="737100" cy="847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обота на платформі">
  <p:cSld name="CUSTOM_1_1_1_1_1_1_1_1_1_1_3_1_1_4_4_1_1_1_1">
    <p:bg>
      <p:bgPr>
        <a:solidFill>
          <a:schemeClr val="accent2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99828" y="0"/>
            <a:ext cx="2844170" cy="2831677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5"/>
          <p:cNvSpPr/>
          <p:nvPr/>
        </p:nvSpPr>
        <p:spPr>
          <a:xfrm>
            <a:off x="449250" y="322800"/>
            <a:ext cx="8245500" cy="450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25"/>
          <p:cNvSpPr/>
          <p:nvPr/>
        </p:nvSpPr>
        <p:spPr>
          <a:xfrm>
            <a:off x="995225" y="717925"/>
            <a:ext cx="134700" cy="134700"/>
          </a:xfrm>
          <a:prstGeom prst="ellipse">
            <a:avLst/>
          </a:prstGeom>
          <a:solidFill>
            <a:srgbClr val="374C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p25"/>
          <p:cNvSpPr/>
          <p:nvPr/>
        </p:nvSpPr>
        <p:spPr>
          <a:xfrm>
            <a:off x="1211575" y="717925"/>
            <a:ext cx="134700" cy="134700"/>
          </a:xfrm>
          <a:prstGeom prst="ellipse">
            <a:avLst/>
          </a:prstGeom>
          <a:solidFill>
            <a:srgbClr val="FFD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" name="Google Shape;130;p25"/>
          <p:cNvSpPr/>
          <p:nvPr/>
        </p:nvSpPr>
        <p:spPr>
          <a:xfrm>
            <a:off x="1427925" y="717925"/>
            <a:ext cx="134700" cy="134700"/>
          </a:xfrm>
          <a:prstGeom prst="ellipse">
            <a:avLst/>
          </a:prstGeom>
          <a:solidFill>
            <a:srgbClr val="602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" name="Google Shape;131;p25"/>
          <p:cNvSpPr txBox="1"/>
          <p:nvPr/>
        </p:nvSpPr>
        <p:spPr>
          <a:xfrm>
            <a:off x="884175" y="1615175"/>
            <a:ext cx="4061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800">
                <a:solidFill>
                  <a:srgbClr val="602B7A"/>
                </a:solidFill>
                <a:latin typeface="Montserrat"/>
                <a:ea typeface="Montserrat"/>
                <a:cs typeface="Montserrat"/>
                <a:sym typeface="Montserrat"/>
              </a:rPr>
              <a:t>Макет на роботу на платформі</a:t>
            </a:r>
            <a:endParaRPr b="1" sz="2800">
              <a:solidFill>
                <a:srgbClr val="602B7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1569" y="2026425"/>
            <a:ext cx="3065500" cy="275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обота на платформі текст">
  <p:cSld name="CUSTOM_1_1_1_1_1_1_1_1_1_1_3_1_1_4_1_1_1_2"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/>
          <p:nvPr/>
        </p:nvSpPr>
        <p:spPr>
          <a:xfrm>
            <a:off x="0" y="4939350"/>
            <a:ext cx="9144000" cy="212100"/>
          </a:xfrm>
          <a:prstGeom prst="rect">
            <a:avLst/>
          </a:prstGeom>
          <a:solidFill>
            <a:srgbClr val="374C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6"/>
          <p:cNvSpPr txBox="1"/>
          <p:nvPr>
            <p:ph idx="1" type="subTitle"/>
          </p:nvPr>
        </p:nvSpPr>
        <p:spPr>
          <a:xfrm>
            <a:off x="360375" y="455215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None/>
              <a:defRPr sz="12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pic>
        <p:nvPicPr>
          <p:cNvPr id="136" name="Google Shape;136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48296" y="4234153"/>
            <a:ext cx="870999" cy="781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6"/>
          <p:cNvPicPr preferRelativeResize="0"/>
          <p:nvPr/>
        </p:nvPicPr>
        <p:blipFill rotWithShape="1">
          <a:blip r:embed="rId3">
            <a:alphaModFix amt="25000"/>
          </a:blip>
          <a:srcRect b="0" l="19777" r="15101" t="0"/>
          <a:stretch/>
        </p:blipFill>
        <p:spPr>
          <a:xfrm>
            <a:off x="8144850" y="213469"/>
            <a:ext cx="737100" cy="847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кінчення уроку">
  <p:cSld name="CUSTOM_1_1_1_1_1_1_1_1_1_1_3_1_1_4_4_1_1_1_1_1_1_1">
    <p:bg>
      <p:bgPr>
        <a:solidFill>
          <a:srgbClr val="DDF0FB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99828" y="0"/>
            <a:ext cx="2844170" cy="2831677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7"/>
          <p:cNvSpPr/>
          <p:nvPr/>
        </p:nvSpPr>
        <p:spPr>
          <a:xfrm>
            <a:off x="449250" y="322800"/>
            <a:ext cx="8245500" cy="450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p27"/>
          <p:cNvSpPr/>
          <p:nvPr/>
        </p:nvSpPr>
        <p:spPr>
          <a:xfrm>
            <a:off x="995225" y="717925"/>
            <a:ext cx="134700" cy="134700"/>
          </a:xfrm>
          <a:prstGeom prst="ellipse">
            <a:avLst/>
          </a:prstGeom>
          <a:solidFill>
            <a:srgbClr val="DDF0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27"/>
          <p:cNvSpPr/>
          <p:nvPr/>
        </p:nvSpPr>
        <p:spPr>
          <a:xfrm>
            <a:off x="1211575" y="717925"/>
            <a:ext cx="134700" cy="134700"/>
          </a:xfrm>
          <a:prstGeom prst="ellipse">
            <a:avLst/>
          </a:prstGeom>
          <a:solidFill>
            <a:srgbClr val="FFD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" name="Google Shape;143;p27"/>
          <p:cNvSpPr/>
          <p:nvPr/>
        </p:nvSpPr>
        <p:spPr>
          <a:xfrm>
            <a:off x="1427925" y="717925"/>
            <a:ext cx="134700" cy="134700"/>
          </a:xfrm>
          <a:prstGeom prst="ellipse">
            <a:avLst/>
          </a:prstGeom>
          <a:solidFill>
            <a:srgbClr val="602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27"/>
          <p:cNvSpPr txBox="1"/>
          <p:nvPr/>
        </p:nvSpPr>
        <p:spPr>
          <a:xfrm>
            <a:off x="884175" y="1615175"/>
            <a:ext cx="4061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800">
                <a:solidFill>
                  <a:srgbClr val="602B7A"/>
                </a:solidFill>
                <a:latin typeface="Montserrat"/>
                <a:ea typeface="Montserrat"/>
                <a:cs typeface="Montserrat"/>
                <a:sym typeface="Montserrat"/>
              </a:rPr>
              <a:t>Макет на закінчення уроку</a:t>
            </a:r>
            <a:endParaRPr b="1" sz="2800">
              <a:solidFill>
                <a:srgbClr val="602B7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5" name="Google Shape;1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5575" y="1306482"/>
            <a:ext cx="3220450" cy="3499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кінчення уроку текст">
  <p:cSld name="CUSTOM"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>
            <p:ph type="title"/>
          </p:nvPr>
        </p:nvSpPr>
        <p:spPr>
          <a:xfrm>
            <a:off x="277675" y="4561075"/>
            <a:ext cx="36156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Montserrat Medium"/>
              <a:buNone/>
              <a:defRPr sz="12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8"/>
          <p:cNvSpPr/>
          <p:nvPr/>
        </p:nvSpPr>
        <p:spPr>
          <a:xfrm>
            <a:off x="25" y="4917475"/>
            <a:ext cx="9144000" cy="22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8700" y="4365200"/>
            <a:ext cx="508225" cy="55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найомство">
  <p:cSld name="BLANK_1">
    <p:bg>
      <p:bgPr>
        <a:solidFill>
          <a:srgbClr val="95C11F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/>
          <p:nvPr/>
        </p:nvSpPr>
        <p:spPr>
          <a:xfrm>
            <a:off x="449250" y="322800"/>
            <a:ext cx="8245500" cy="450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" name="Google Shape;153;p30"/>
          <p:cNvSpPr/>
          <p:nvPr/>
        </p:nvSpPr>
        <p:spPr>
          <a:xfrm>
            <a:off x="995225" y="717925"/>
            <a:ext cx="134700" cy="134700"/>
          </a:xfrm>
          <a:prstGeom prst="ellipse">
            <a:avLst/>
          </a:prstGeom>
          <a:solidFill>
            <a:srgbClr val="95C1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" name="Google Shape;154;p30"/>
          <p:cNvSpPr/>
          <p:nvPr/>
        </p:nvSpPr>
        <p:spPr>
          <a:xfrm>
            <a:off x="1211575" y="717925"/>
            <a:ext cx="134700" cy="134700"/>
          </a:xfrm>
          <a:prstGeom prst="ellipse">
            <a:avLst/>
          </a:prstGeom>
          <a:solidFill>
            <a:srgbClr val="FFD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" name="Google Shape;155;p30"/>
          <p:cNvSpPr/>
          <p:nvPr/>
        </p:nvSpPr>
        <p:spPr>
          <a:xfrm>
            <a:off x="1427925" y="717925"/>
            <a:ext cx="134700" cy="134700"/>
          </a:xfrm>
          <a:prstGeom prst="ellipse">
            <a:avLst/>
          </a:prstGeom>
          <a:solidFill>
            <a:srgbClr val="602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6" name="Google Shape;156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82700" y="3270250"/>
            <a:ext cx="1245975" cy="155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28675" y="3270250"/>
            <a:ext cx="1304800" cy="15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905125" y="1333900"/>
            <a:ext cx="5283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uk" sz="1800" u="none" cap="none" strike="noStrike">
                <a:solidFill>
                  <a:srgbClr val="602B7A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Повторення</a:t>
            </a:r>
            <a:endParaRPr b="0" i="0" sz="1800" u="none" cap="none" strike="noStrike">
              <a:solidFill>
                <a:srgbClr val="602B7A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627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найомство текст" type="title">
  <p:cSld name="TITLE"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/>
          <p:nvPr/>
        </p:nvSpPr>
        <p:spPr>
          <a:xfrm>
            <a:off x="50" y="4968325"/>
            <a:ext cx="9144000" cy="175200"/>
          </a:xfrm>
          <a:prstGeom prst="rect">
            <a:avLst/>
          </a:prstGeom>
          <a:solidFill>
            <a:srgbClr val="95C1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81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82688" y="4148612"/>
            <a:ext cx="656338" cy="819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9025" y="4120850"/>
            <a:ext cx="710599" cy="84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1"/>
          <p:cNvPicPr preferRelativeResize="0"/>
          <p:nvPr/>
        </p:nvPicPr>
        <p:blipFill rotWithShape="1">
          <a:blip r:embed="rId4">
            <a:alphaModFix amt="25000"/>
          </a:blip>
          <a:srcRect b="0" l="19778" r="15096" t="0"/>
          <a:stretch/>
        </p:blipFill>
        <p:spPr>
          <a:xfrm>
            <a:off x="8144850" y="213469"/>
            <a:ext cx="737100" cy="847468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/>
        </p:nvSpPr>
        <p:spPr>
          <a:xfrm>
            <a:off x="279225" y="4613175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5" name="Google Shape;165;p31"/>
          <p:cNvSpPr txBox="1"/>
          <p:nvPr/>
        </p:nvSpPr>
        <p:spPr>
          <a:xfrm>
            <a:off x="2905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uk" sz="1200" u="none" cap="none" strike="noStrike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Згадуємо матеріал</a:t>
            </a:r>
            <a:endParaRPr b="0" i="0" sz="1200" u="none" cap="none" strike="noStrike">
              <a:solidFill>
                <a:schemeClr val="accent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A82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Google Shape;168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Google Shape;16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говорення" type="blank">
  <p:cSld name="BLANK">
    <p:bg>
      <p:bgPr>
        <a:solidFill>
          <a:srgbClr val="95C11F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3"/>
          <p:cNvSpPr/>
          <p:nvPr/>
        </p:nvSpPr>
        <p:spPr>
          <a:xfrm>
            <a:off x="449250" y="322800"/>
            <a:ext cx="8245500" cy="450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33"/>
          <p:cNvSpPr/>
          <p:nvPr/>
        </p:nvSpPr>
        <p:spPr>
          <a:xfrm>
            <a:off x="995225" y="717925"/>
            <a:ext cx="134700" cy="134700"/>
          </a:xfrm>
          <a:prstGeom prst="ellipse">
            <a:avLst/>
          </a:prstGeom>
          <a:solidFill>
            <a:srgbClr val="95C1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33"/>
          <p:cNvSpPr/>
          <p:nvPr/>
        </p:nvSpPr>
        <p:spPr>
          <a:xfrm>
            <a:off x="1211575" y="717925"/>
            <a:ext cx="134700" cy="134700"/>
          </a:xfrm>
          <a:prstGeom prst="ellipse">
            <a:avLst/>
          </a:prstGeom>
          <a:solidFill>
            <a:srgbClr val="FFD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33"/>
          <p:cNvSpPr/>
          <p:nvPr/>
        </p:nvSpPr>
        <p:spPr>
          <a:xfrm>
            <a:off x="1427925" y="717925"/>
            <a:ext cx="134700" cy="134700"/>
          </a:xfrm>
          <a:prstGeom prst="ellipse">
            <a:avLst/>
          </a:prstGeom>
          <a:solidFill>
            <a:srgbClr val="602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5" name="Google Shape;175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82700" y="3270250"/>
            <a:ext cx="1245975" cy="155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28675" y="3270250"/>
            <a:ext cx="1304800" cy="15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3"/>
          <p:cNvSpPr txBox="1"/>
          <p:nvPr/>
        </p:nvSpPr>
        <p:spPr>
          <a:xfrm>
            <a:off x="896500" y="1272050"/>
            <a:ext cx="5283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uk" sz="18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Обговорення:</a:t>
            </a:r>
            <a:endParaRPr b="0" i="0" sz="1800" u="none" cap="none" strike="noStrike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627">
          <p15:clr>
            <a:srgbClr val="E46962"/>
          </p15:clr>
        </p15:guide>
        <p15:guide id="2" orient="horz" pos="1368">
          <p15:clr>
            <a:srgbClr val="E46962"/>
          </p15:clr>
        </p15:guide>
        <p15:guide id="3" orient="horz" pos="1453">
          <p15:clr>
            <a:srgbClr val="E4696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 уроку">
  <p:cSld name="TITLE_8">
    <p:bg>
      <p:bgPr>
        <a:solidFill>
          <a:schemeClr val="l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/>
          <p:nvPr/>
        </p:nvSpPr>
        <p:spPr>
          <a:xfrm>
            <a:off x="50" y="4968325"/>
            <a:ext cx="9144000" cy="17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81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82688" y="4148612"/>
            <a:ext cx="656338" cy="819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9025" y="4120850"/>
            <a:ext cx="710599" cy="84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4"/>
          <p:cNvPicPr preferRelativeResize="0"/>
          <p:nvPr/>
        </p:nvPicPr>
        <p:blipFill rotWithShape="1">
          <a:blip r:embed="rId4">
            <a:alphaModFix amt="25000"/>
          </a:blip>
          <a:srcRect b="0" l="19778" r="15096" t="0"/>
          <a:stretch/>
        </p:blipFill>
        <p:spPr>
          <a:xfrm>
            <a:off x="8144850" y="213469"/>
            <a:ext cx="737100" cy="84746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4"/>
          <p:cNvSpPr txBox="1"/>
          <p:nvPr/>
        </p:nvSpPr>
        <p:spPr>
          <a:xfrm>
            <a:off x="279225" y="4613175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4" name="Google Shape;184;p34"/>
          <p:cNvSpPr txBox="1"/>
          <p:nvPr/>
        </p:nvSpPr>
        <p:spPr>
          <a:xfrm>
            <a:off x="2905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uk" sz="12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План уроку</a:t>
            </a:r>
            <a:endParaRPr b="0" i="0" sz="12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говорення текст 1">
  <p:cSld name="TITLE_7">
    <p:bg>
      <p:bgPr>
        <a:solidFill>
          <a:schemeClr val="l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/>
          <p:nvPr/>
        </p:nvSpPr>
        <p:spPr>
          <a:xfrm>
            <a:off x="50" y="4968325"/>
            <a:ext cx="9144000" cy="175200"/>
          </a:xfrm>
          <a:prstGeom prst="rect">
            <a:avLst/>
          </a:prstGeom>
          <a:solidFill>
            <a:srgbClr val="95C1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81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82688" y="4148612"/>
            <a:ext cx="656338" cy="819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9025" y="4120850"/>
            <a:ext cx="710599" cy="84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5"/>
          <p:cNvPicPr preferRelativeResize="0"/>
          <p:nvPr/>
        </p:nvPicPr>
        <p:blipFill rotWithShape="1">
          <a:blip r:embed="rId4">
            <a:alphaModFix amt="25000"/>
          </a:blip>
          <a:srcRect b="0" l="19778" r="15096" t="0"/>
          <a:stretch/>
        </p:blipFill>
        <p:spPr>
          <a:xfrm>
            <a:off x="8144850" y="213469"/>
            <a:ext cx="737100" cy="847468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5"/>
          <p:cNvSpPr txBox="1"/>
          <p:nvPr/>
        </p:nvSpPr>
        <p:spPr>
          <a:xfrm>
            <a:off x="279225" y="4613175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1" name="Google Shape;191;p35"/>
          <p:cNvSpPr txBox="1"/>
          <p:nvPr>
            <p:ph idx="1" type="subTitle"/>
          </p:nvPr>
        </p:nvSpPr>
        <p:spPr>
          <a:xfrm>
            <a:off x="288775" y="4628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C11F"/>
              </a:buClr>
              <a:buSzPts val="1200"/>
              <a:buFont typeface="Montserrat Medium"/>
              <a:buNone/>
              <a:defRPr b="0" i="0" sz="1200" u="none" cap="none" strike="noStrike">
                <a:solidFill>
                  <a:srgbClr val="95C11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ова тема">
  <p:cSld name="CUSTOM_1_1_1_1_1_1_1_1_1_1_3_1_1_4_3">
    <p:bg>
      <p:bgPr>
        <a:solidFill>
          <a:schemeClr val="dk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/>
          <p:nvPr/>
        </p:nvSpPr>
        <p:spPr>
          <a:xfrm>
            <a:off x="449250" y="319950"/>
            <a:ext cx="8245500" cy="450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p36"/>
          <p:cNvSpPr/>
          <p:nvPr/>
        </p:nvSpPr>
        <p:spPr>
          <a:xfrm>
            <a:off x="995225" y="717925"/>
            <a:ext cx="134700" cy="134700"/>
          </a:xfrm>
          <a:prstGeom prst="ellipse">
            <a:avLst/>
          </a:prstGeom>
          <a:solidFill>
            <a:srgbClr val="602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36"/>
          <p:cNvSpPr/>
          <p:nvPr/>
        </p:nvSpPr>
        <p:spPr>
          <a:xfrm>
            <a:off x="1211575" y="717925"/>
            <a:ext cx="134700" cy="134700"/>
          </a:xfrm>
          <a:prstGeom prst="ellipse">
            <a:avLst/>
          </a:prstGeom>
          <a:solidFill>
            <a:srgbClr val="FFD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p36"/>
          <p:cNvSpPr/>
          <p:nvPr/>
        </p:nvSpPr>
        <p:spPr>
          <a:xfrm>
            <a:off x="1427925" y="717925"/>
            <a:ext cx="134700" cy="134700"/>
          </a:xfrm>
          <a:prstGeom prst="ellipse">
            <a:avLst/>
          </a:prstGeom>
          <a:solidFill>
            <a:srgbClr val="DDF0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" name="Google Shape;197;p36"/>
          <p:cNvSpPr txBox="1"/>
          <p:nvPr/>
        </p:nvSpPr>
        <p:spPr>
          <a:xfrm>
            <a:off x="884175" y="1919975"/>
            <a:ext cx="46803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uk" sz="18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Нова тема:</a:t>
            </a:r>
            <a:endParaRPr b="0" i="0" sz="1800" u="none" cap="none" strike="noStrike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602B7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8" name="Google Shape;198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52402" y="1468800"/>
            <a:ext cx="3183836" cy="3158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  <p15:guide id="31" pos="627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ова тема текст">
  <p:cSld name="CUSTOM_1_1_1_1_1_1_1_1_1_1_3_1_1_4_1_1_1"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/>
          <p:nvPr/>
        </p:nvSpPr>
        <p:spPr>
          <a:xfrm>
            <a:off x="0" y="4953000"/>
            <a:ext cx="9144000" cy="198300"/>
          </a:xfrm>
          <a:prstGeom prst="rect">
            <a:avLst/>
          </a:prstGeom>
          <a:solidFill>
            <a:srgbClr val="602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00900" y="4311200"/>
            <a:ext cx="730151" cy="72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7"/>
          <p:cNvPicPr preferRelativeResize="0"/>
          <p:nvPr/>
        </p:nvPicPr>
        <p:blipFill rotWithShape="1">
          <a:blip r:embed="rId3">
            <a:alphaModFix amt="25000"/>
          </a:blip>
          <a:srcRect b="0" l="19778" r="15096" t="0"/>
          <a:stretch/>
        </p:blipFill>
        <p:spPr>
          <a:xfrm>
            <a:off x="8144850" y="213469"/>
            <a:ext cx="737100" cy="847468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7"/>
          <p:cNvSpPr txBox="1"/>
          <p:nvPr>
            <p:ph idx="1" type="subTitle"/>
          </p:nvPr>
        </p:nvSpPr>
        <p:spPr>
          <a:xfrm>
            <a:off x="288775" y="4628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None/>
              <a:defRPr b="0" i="0" sz="12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бота на платформе. Заголовок. Текст.">
  <p:cSld name="CUSTOM_1_1_1_1_1_1_1_1_1_1_3_1_1_4_1_1_1_2_1">
    <p:bg>
      <p:bgPr>
        <a:solidFill>
          <a:schemeClr val="l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38"/>
          <p:cNvPicPr preferRelativeResize="0"/>
          <p:nvPr/>
        </p:nvPicPr>
        <p:blipFill rotWithShape="1">
          <a:blip r:embed="rId2">
            <a:alphaModFix/>
          </a:blip>
          <a:srcRect b="440" l="0" r="-17813" t="-440"/>
          <a:stretch/>
        </p:blipFill>
        <p:spPr>
          <a:xfrm>
            <a:off x="8109665" y="4422100"/>
            <a:ext cx="796124" cy="62060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8"/>
          <p:cNvSpPr txBox="1"/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8" name="Google Shape;208;p38"/>
          <p:cNvSpPr txBox="1"/>
          <p:nvPr>
            <p:ph idx="1" type="body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8"/>
          <p:cNvSpPr txBox="1"/>
          <p:nvPr>
            <p:ph idx="2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ontserrat Medium"/>
              <a:buNone/>
              <a:defRPr b="0" i="0" sz="12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акет перерви">
  <p:cSld name="CUSTOM_1_1_1_1_1_1_1_1_1_1_3_1_1_4_4_1_1_1">
    <p:bg>
      <p:bgPr>
        <a:solidFill>
          <a:schemeClr val="accent3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9"/>
          <p:cNvSpPr/>
          <p:nvPr/>
        </p:nvSpPr>
        <p:spPr>
          <a:xfrm>
            <a:off x="449250" y="322800"/>
            <a:ext cx="8245500" cy="450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Google Shape;212;p39"/>
          <p:cNvSpPr/>
          <p:nvPr/>
        </p:nvSpPr>
        <p:spPr>
          <a:xfrm>
            <a:off x="995225" y="717925"/>
            <a:ext cx="134700" cy="134700"/>
          </a:xfrm>
          <a:prstGeom prst="ellipse">
            <a:avLst/>
          </a:prstGeom>
          <a:solidFill>
            <a:srgbClr val="E741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" name="Google Shape;213;p39"/>
          <p:cNvSpPr/>
          <p:nvPr/>
        </p:nvSpPr>
        <p:spPr>
          <a:xfrm>
            <a:off x="1211575" y="717925"/>
            <a:ext cx="134700" cy="134700"/>
          </a:xfrm>
          <a:prstGeom prst="ellipse">
            <a:avLst/>
          </a:prstGeom>
          <a:solidFill>
            <a:srgbClr val="FFD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39"/>
          <p:cNvSpPr/>
          <p:nvPr/>
        </p:nvSpPr>
        <p:spPr>
          <a:xfrm>
            <a:off x="1427925" y="717925"/>
            <a:ext cx="134700" cy="134700"/>
          </a:xfrm>
          <a:prstGeom prst="ellipse">
            <a:avLst/>
          </a:prstGeom>
          <a:solidFill>
            <a:srgbClr val="602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5" name="Google Shape;215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68750" y="2385755"/>
            <a:ext cx="1562075" cy="233964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9"/>
          <p:cNvSpPr txBox="1"/>
          <p:nvPr/>
        </p:nvSpPr>
        <p:spPr>
          <a:xfrm>
            <a:off x="842575" y="2023200"/>
            <a:ext cx="503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uk" sz="3000" u="none" cap="none" strike="noStrike">
                <a:solidFill>
                  <a:srgbClr val="602B7A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Перерва</a:t>
            </a:r>
            <a:endParaRPr b="0" i="0" sz="3000" u="none" cap="none" strike="noStrike">
              <a:solidFill>
                <a:srgbClr val="602B7A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кінчення уроку">
  <p:cSld name="CUSTOM_1_1_1_1_1_1_1_1_1_1_3_1_1_4_4_1_1_1_1_1_1_1">
    <p:bg>
      <p:bgPr>
        <a:solidFill>
          <a:srgbClr val="DDF0FB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0"/>
          <p:cNvSpPr/>
          <p:nvPr/>
        </p:nvSpPr>
        <p:spPr>
          <a:xfrm>
            <a:off x="449250" y="322800"/>
            <a:ext cx="8245500" cy="450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40"/>
          <p:cNvSpPr/>
          <p:nvPr/>
        </p:nvSpPr>
        <p:spPr>
          <a:xfrm>
            <a:off x="995225" y="717925"/>
            <a:ext cx="134700" cy="134700"/>
          </a:xfrm>
          <a:prstGeom prst="ellipse">
            <a:avLst/>
          </a:prstGeom>
          <a:solidFill>
            <a:srgbClr val="DDF0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" name="Google Shape;220;p40"/>
          <p:cNvSpPr/>
          <p:nvPr/>
        </p:nvSpPr>
        <p:spPr>
          <a:xfrm>
            <a:off x="1211575" y="717925"/>
            <a:ext cx="134700" cy="134700"/>
          </a:xfrm>
          <a:prstGeom prst="ellipse">
            <a:avLst/>
          </a:prstGeom>
          <a:solidFill>
            <a:srgbClr val="FFD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p40"/>
          <p:cNvSpPr/>
          <p:nvPr/>
        </p:nvSpPr>
        <p:spPr>
          <a:xfrm>
            <a:off x="1427925" y="717925"/>
            <a:ext cx="134700" cy="134700"/>
          </a:xfrm>
          <a:prstGeom prst="ellipse">
            <a:avLst/>
          </a:prstGeom>
          <a:solidFill>
            <a:srgbClr val="602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2" name="Google Shape;22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31125" y="1399450"/>
            <a:ext cx="3134900" cy="340645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40"/>
          <p:cNvSpPr txBox="1"/>
          <p:nvPr/>
        </p:nvSpPr>
        <p:spPr>
          <a:xfrm>
            <a:off x="842575" y="2023200"/>
            <a:ext cx="503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uk" sz="3000" u="none" cap="none" strike="noStrike">
                <a:solidFill>
                  <a:srgbClr val="602B7A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Завершення уроку</a:t>
            </a:r>
            <a:endParaRPr b="0" i="0" sz="3000" u="none" cap="none" strike="noStrike">
              <a:solidFill>
                <a:srgbClr val="602B7A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кінчення уроку текст">
  <p:cSld name="CUSTOM">
    <p:bg>
      <p:bgPr>
        <a:solidFill>
          <a:schemeClr val="lt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1"/>
          <p:cNvSpPr/>
          <p:nvPr/>
        </p:nvSpPr>
        <p:spPr>
          <a:xfrm>
            <a:off x="25" y="4917475"/>
            <a:ext cx="9144000" cy="22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88700" y="4365200"/>
            <a:ext cx="508225" cy="552274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1"/>
          <p:cNvSpPr txBox="1"/>
          <p:nvPr/>
        </p:nvSpPr>
        <p:spPr>
          <a:xfrm>
            <a:off x="234000" y="4647175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uk" sz="1400" u="none" cap="none" strike="noStrike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Завершення уроку</a:t>
            </a:r>
            <a:endParaRPr b="0" i="0" sz="1400" u="none" cap="none" strike="noStrike">
              <a:solidFill>
                <a:schemeClr val="accent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 «Новая тема»">
  <p:cSld name="CUSTOM_1_1_1_1_1_1_1_1_1_1_3_1_1_4_4_1">
    <p:bg>
      <p:bgPr>
        <a:solidFill>
          <a:schemeClr val="accent5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42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42"/>
          <p:cNvPicPr preferRelativeResize="0"/>
          <p:nvPr/>
        </p:nvPicPr>
        <p:blipFill rotWithShape="1">
          <a:blip r:embed="rId2">
            <a:alphaModFix/>
          </a:blip>
          <a:srcRect b="0" l="416" r="406" t="0"/>
          <a:stretch/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2"/>
          <p:cNvSpPr txBox="1"/>
          <p:nvPr>
            <p:ph idx="1" type="subTitle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42"/>
          <p:cNvSpPr txBox="1"/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234" name="Google Shape;234;p42"/>
          <p:cNvPicPr preferRelativeResize="0"/>
          <p:nvPr/>
        </p:nvPicPr>
        <p:blipFill rotWithShape="1">
          <a:blip r:embed="rId3">
            <a:alphaModFix/>
          </a:blip>
          <a:srcRect b="-59" l="-11184" r="-21335" t="60"/>
          <a:stretch/>
        </p:blipFill>
        <p:spPr>
          <a:xfrm>
            <a:off x="6759550" y="3011700"/>
            <a:ext cx="1950027" cy="165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обота на платформі текст">
  <p:cSld name="CUSTOM_1_1_1_1_1_1_1_1_1_1_3_1_1_4_1_1_1_2">
    <p:bg>
      <p:bgPr>
        <a:solidFill>
          <a:schemeClr val="lt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3"/>
          <p:cNvSpPr/>
          <p:nvPr/>
        </p:nvSpPr>
        <p:spPr>
          <a:xfrm>
            <a:off x="0" y="4939350"/>
            <a:ext cx="9144000" cy="212100"/>
          </a:xfrm>
          <a:prstGeom prst="rect">
            <a:avLst/>
          </a:prstGeom>
          <a:solidFill>
            <a:srgbClr val="374C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48296" y="4234153"/>
            <a:ext cx="870999" cy="781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3"/>
          <p:cNvPicPr preferRelativeResize="0"/>
          <p:nvPr/>
        </p:nvPicPr>
        <p:blipFill rotWithShape="1">
          <a:blip r:embed="rId3">
            <a:alphaModFix amt="25000"/>
          </a:blip>
          <a:srcRect b="0" l="19778" r="15096" t="0"/>
          <a:stretch/>
        </p:blipFill>
        <p:spPr>
          <a:xfrm>
            <a:off x="8144850" y="213469"/>
            <a:ext cx="737100" cy="847468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3"/>
          <p:cNvSpPr txBox="1"/>
          <p:nvPr>
            <p:ph idx="1" type="subTitle"/>
          </p:nvPr>
        </p:nvSpPr>
        <p:spPr>
          <a:xfrm>
            <a:off x="288775" y="4628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C92"/>
              </a:buClr>
              <a:buSzPts val="1200"/>
              <a:buFont typeface="Montserrat Medium"/>
              <a:buNone/>
              <a:defRPr b="0" i="0" sz="1200" u="none" cap="none" strike="noStrike">
                <a:solidFill>
                  <a:srgbClr val="374C9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вторення">
  <p:cSld name="CAPTION_ONLY">
    <p:bg>
      <p:bgPr>
        <a:solidFill>
          <a:srgbClr val="FF814B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4"/>
          <p:cNvSpPr/>
          <p:nvPr/>
        </p:nvSpPr>
        <p:spPr>
          <a:xfrm>
            <a:off x="511675" y="319950"/>
            <a:ext cx="8245500" cy="450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44"/>
          <p:cNvSpPr/>
          <p:nvPr/>
        </p:nvSpPr>
        <p:spPr>
          <a:xfrm>
            <a:off x="995225" y="717925"/>
            <a:ext cx="134700" cy="134700"/>
          </a:xfrm>
          <a:prstGeom prst="ellipse">
            <a:avLst/>
          </a:prstGeom>
          <a:solidFill>
            <a:srgbClr val="FF81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44"/>
          <p:cNvSpPr/>
          <p:nvPr/>
        </p:nvSpPr>
        <p:spPr>
          <a:xfrm>
            <a:off x="1211575" y="717925"/>
            <a:ext cx="134700" cy="134700"/>
          </a:xfrm>
          <a:prstGeom prst="ellipse">
            <a:avLst/>
          </a:prstGeom>
          <a:solidFill>
            <a:srgbClr val="FFD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p44"/>
          <p:cNvSpPr/>
          <p:nvPr/>
        </p:nvSpPr>
        <p:spPr>
          <a:xfrm>
            <a:off x="1427925" y="717925"/>
            <a:ext cx="134700" cy="134700"/>
          </a:xfrm>
          <a:prstGeom prst="ellipse">
            <a:avLst/>
          </a:prstGeom>
          <a:solidFill>
            <a:srgbClr val="602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5" name="Google Shape;245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20274" y="1893872"/>
            <a:ext cx="2289275" cy="3185078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4"/>
          <p:cNvSpPr txBox="1"/>
          <p:nvPr/>
        </p:nvSpPr>
        <p:spPr>
          <a:xfrm>
            <a:off x="915375" y="1959225"/>
            <a:ext cx="5283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uk" sz="18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Повторення:</a:t>
            </a:r>
            <a:endParaRPr b="0" i="0" sz="1800" u="none" cap="none" strike="noStrike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вторення текст">
  <p:cSld name="BIG_NUMBER">
    <p:bg>
      <p:bgPr>
        <a:solidFill>
          <a:schemeClr val="l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5"/>
          <p:cNvSpPr/>
          <p:nvPr/>
        </p:nvSpPr>
        <p:spPr>
          <a:xfrm>
            <a:off x="-8050" y="4968325"/>
            <a:ext cx="9144000" cy="175200"/>
          </a:xfrm>
          <a:prstGeom prst="rect">
            <a:avLst/>
          </a:prstGeom>
          <a:solidFill>
            <a:srgbClr val="FF81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81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91975" y="4010950"/>
            <a:ext cx="1066175" cy="9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5"/>
          <p:cNvPicPr preferRelativeResize="0"/>
          <p:nvPr/>
        </p:nvPicPr>
        <p:blipFill rotWithShape="1">
          <a:blip r:embed="rId3">
            <a:alphaModFix amt="25000"/>
          </a:blip>
          <a:srcRect b="0" l="19778" r="15096" t="0"/>
          <a:stretch/>
        </p:blipFill>
        <p:spPr>
          <a:xfrm>
            <a:off x="8144850" y="213469"/>
            <a:ext cx="737100" cy="847468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5"/>
          <p:cNvSpPr txBox="1"/>
          <p:nvPr/>
        </p:nvSpPr>
        <p:spPr>
          <a:xfrm>
            <a:off x="3886200" y="3200400"/>
            <a:ext cx="76200" cy="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45"/>
          <p:cNvSpPr txBox="1"/>
          <p:nvPr>
            <p:ph idx="1" type="subTitle"/>
          </p:nvPr>
        </p:nvSpPr>
        <p:spPr>
          <a:xfrm>
            <a:off x="288775" y="4628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14B"/>
              </a:buClr>
              <a:buSzPts val="1200"/>
              <a:buFont typeface="Montserrat Medium"/>
              <a:buNone/>
              <a:defRPr b="0" i="0" sz="1200" u="none" cap="none" strike="noStrike">
                <a:solidFill>
                  <a:srgbClr val="FF814B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а">
  <p:cSld name="CUSTOM_1_1_1_1_1_1_1_1_1_1_3_1_1_4">
    <p:bg>
      <p:bgPr>
        <a:solidFill>
          <a:srgbClr val="602B7A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6"/>
          <p:cNvSpPr txBox="1"/>
          <p:nvPr/>
        </p:nvSpPr>
        <p:spPr>
          <a:xfrm>
            <a:off x="636830" y="4404303"/>
            <a:ext cx="1987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uk" sz="14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Завантажити методичку</a:t>
            </a:r>
            <a:endParaRPr b="0" i="0" sz="1400" u="none" cap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55" name="Google Shape;255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9926" y="4596227"/>
            <a:ext cx="266925" cy="2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6"/>
          <p:cNvSpPr txBox="1"/>
          <p:nvPr>
            <p:ph idx="1" type="subTitle"/>
          </p:nvPr>
        </p:nvSpPr>
        <p:spPr>
          <a:xfrm>
            <a:off x="352925" y="1473400"/>
            <a:ext cx="8108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6"/>
          <p:cNvSpPr txBox="1"/>
          <p:nvPr>
            <p:ph type="title"/>
          </p:nvPr>
        </p:nvSpPr>
        <p:spPr>
          <a:xfrm>
            <a:off x="352925" y="1859151"/>
            <a:ext cx="4224300" cy="2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b="0" i="0" sz="40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b="0" i="0" sz="40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b="0" i="0" sz="40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b="0" i="0" sz="40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b="0" i="0" sz="40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b="0" i="0" sz="40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b="0" i="0" sz="40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b="0" i="0" sz="40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b="0" i="0" sz="40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pic>
        <p:nvPicPr>
          <p:cNvPr id="258" name="Google Shape;25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9625" y="1903000"/>
            <a:ext cx="4048927" cy="3088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64599" y="311176"/>
            <a:ext cx="3096909" cy="120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Групова робота">
  <p:cSld name="CUSTOM_1_1_1_1_1_1_1_1_1_1_3_1_1_4_4_1_1_1_2">
    <p:bg>
      <p:bgPr>
        <a:solidFill>
          <a:srgbClr val="38761D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7"/>
          <p:cNvSpPr/>
          <p:nvPr/>
        </p:nvSpPr>
        <p:spPr>
          <a:xfrm>
            <a:off x="449250" y="322800"/>
            <a:ext cx="8245500" cy="450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p47"/>
          <p:cNvSpPr/>
          <p:nvPr/>
        </p:nvSpPr>
        <p:spPr>
          <a:xfrm>
            <a:off x="995225" y="717925"/>
            <a:ext cx="134700" cy="134700"/>
          </a:xfrm>
          <a:prstGeom prst="ellipse">
            <a:avLst/>
          </a:prstGeom>
          <a:solidFill>
            <a:srgbClr val="95C1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" name="Google Shape;263;p47"/>
          <p:cNvSpPr/>
          <p:nvPr/>
        </p:nvSpPr>
        <p:spPr>
          <a:xfrm>
            <a:off x="1211575" y="717925"/>
            <a:ext cx="134700" cy="134700"/>
          </a:xfrm>
          <a:prstGeom prst="ellipse">
            <a:avLst/>
          </a:prstGeom>
          <a:solidFill>
            <a:srgbClr val="FFD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47"/>
          <p:cNvSpPr/>
          <p:nvPr/>
        </p:nvSpPr>
        <p:spPr>
          <a:xfrm>
            <a:off x="1427925" y="717925"/>
            <a:ext cx="134700" cy="134700"/>
          </a:xfrm>
          <a:prstGeom prst="ellipse">
            <a:avLst/>
          </a:prstGeom>
          <a:solidFill>
            <a:srgbClr val="602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5" name="Google Shape;265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81244" y="914400"/>
            <a:ext cx="3814707" cy="346079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7"/>
          <p:cNvSpPr txBox="1"/>
          <p:nvPr/>
        </p:nvSpPr>
        <p:spPr>
          <a:xfrm>
            <a:off x="842575" y="2023200"/>
            <a:ext cx="503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uk" sz="3000" u="none" cap="none" strike="noStrike">
                <a:solidFill>
                  <a:srgbClr val="602B7A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Групова робота</a:t>
            </a:r>
            <a:endParaRPr b="0" i="0" sz="3000" u="none" cap="none" strike="noStrike">
              <a:solidFill>
                <a:srgbClr val="602B7A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Групова робота текст">
  <p:cSld name="CUSTOM_1_1_1_1_1_1_1_1_1_1_3_1_1_4_1_1_1_1_1_1"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8"/>
          <p:cNvSpPr/>
          <p:nvPr/>
        </p:nvSpPr>
        <p:spPr>
          <a:xfrm>
            <a:off x="0" y="4989275"/>
            <a:ext cx="9144000" cy="1623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48"/>
          <p:cNvPicPr preferRelativeResize="0"/>
          <p:nvPr/>
        </p:nvPicPr>
        <p:blipFill rotWithShape="1">
          <a:blip r:embed="rId2">
            <a:alphaModFix amt="25000"/>
          </a:blip>
          <a:srcRect b="0" l="19778" r="15096" t="0"/>
          <a:stretch/>
        </p:blipFill>
        <p:spPr>
          <a:xfrm>
            <a:off x="8144850" y="213469"/>
            <a:ext cx="737100" cy="847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4769" y="4320561"/>
            <a:ext cx="737101" cy="668717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8"/>
          <p:cNvSpPr txBox="1"/>
          <p:nvPr/>
        </p:nvSpPr>
        <p:spPr>
          <a:xfrm>
            <a:off x="416075" y="46199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uk" sz="1200" u="none" cap="none" strike="noStrike">
                <a:solidFill>
                  <a:srgbClr val="38761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Групова робота</a:t>
            </a:r>
            <a:endParaRPr b="0" i="0" sz="1200" u="none" cap="none" strike="noStrike">
              <a:solidFill>
                <a:srgbClr val="38761D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акет перерви текст">
  <p:cSld name="CUSTOM_1_1_1_1_1_1_1_1_1_1_3_1_1_4_1_1_1_1_1_1_1">
    <p:bg>
      <p:bgPr>
        <a:solidFill>
          <a:schemeClr val="lt1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/>
          <p:nvPr/>
        </p:nvSpPr>
        <p:spPr>
          <a:xfrm>
            <a:off x="0" y="4989275"/>
            <a:ext cx="9144000" cy="16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19800" y="4331600"/>
            <a:ext cx="439100" cy="65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9"/>
          <p:cNvPicPr preferRelativeResize="0"/>
          <p:nvPr/>
        </p:nvPicPr>
        <p:blipFill rotWithShape="1">
          <a:blip r:embed="rId3">
            <a:alphaModFix amt="25000"/>
          </a:blip>
          <a:srcRect b="0" l="19778" r="15096" t="0"/>
          <a:stretch/>
        </p:blipFill>
        <p:spPr>
          <a:xfrm>
            <a:off x="8144850" y="213469"/>
            <a:ext cx="737100" cy="847468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9"/>
          <p:cNvSpPr txBox="1"/>
          <p:nvPr/>
        </p:nvSpPr>
        <p:spPr>
          <a:xfrm>
            <a:off x="279225" y="4613175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uk" sz="1400" u="none" cap="none" strike="noStrike">
                <a:solidFill>
                  <a:srgbClr val="E7416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Перерва</a:t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обота на платформі">
  <p:cSld name="CUSTOM_1_1_1_1_1_1_1_1_1_1_3_1_1_4_4_1_1_1_1">
    <p:bg>
      <p:bgPr>
        <a:solidFill>
          <a:schemeClr val="accent2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0"/>
          <p:cNvSpPr/>
          <p:nvPr/>
        </p:nvSpPr>
        <p:spPr>
          <a:xfrm>
            <a:off x="449250" y="322800"/>
            <a:ext cx="8245500" cy="450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p50"/>
          <p:cNvSpPr/>
          <p:nvPr/>
        </p:nvSpPr>
        <p:spPr>
          <a:xfrm>
            <a:off x="995225" y="717925"/>
            <a:ext cx="134700" cy="134700"/>
          </a:xfrm>
          <a:prstGeom prst="ellipse">
            <a:avLst/>
          </a:prstGeom>
          <a:solidFill>
            <a:srgbClr val="374C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" name="Google Shape;280;p50"/>
          <p:cNvSpPr/>
          <p:nvPr/>
        </p:nvSpPr>
        <p:spPr>
          <a:xfrm>
            <a:off x="1211575" y="717925"/>
            <a:ext cx="134700" cy="134700"/>
          </a:xfrm>
          <a:prstGeom prst="ellipse">
            <a:avLst/>
          </a:prstGeom>
          <a:solidFill>
            <a:srgbClr val="FFD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" name="Google Shape;281;p50"/>
          <p:cNvSpPr/>
          <p:nvPr/>
        </p:nvSpPr>
        <p:spPr>
          <a:xfrm>
            <a:off x="1427925" y="717925"/>
            <a:ext cx="134700" cy="134700"/>
          </a:xfrm>
          <a:prstGeom prst="ellipse">
            <a:avLst/>
          </a:prstGeom>
          <a:solidFill>
            <a:srgbClr val="602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p50"/>
          <p:cNvSpPr txBox="1"/>
          <p:nvPr/>
        </p:nvSpPr>
        <p:spPr>
          <a:xfrm>
            <a:off x="884175" y="1996175"/>
            <a:ext cx="4061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uk" sz="3000" u="none" cap="none" strike="noStrike">
                <a:solidFill>
                  <a:srgbClr val="602B7A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Робота на платформі</a:t>
            </a:r>
            <a:endParaRPr b="0" i="0" sz="3000" u="none" cap="none" strike="noStrike">
              <a:solidFill>
                <a:srgbClr val="602B7A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283" name="Google Shape;283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11569" y="2026425"/>
            <a:ext cx="3065500" cy="275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" name="Google Shape;286;p5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" name="Google Shape;287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1" name="Google Shape;291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4">
  <p:cSld name="TITLE_4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4" name="Google Shape;294;p5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296" name="Google Shape;296;p53"/>
          <p:cNvSpPr txBox="1"/>
          <p:nvPr>
            <p:ph idx="2" type="subTitle"/>
          </p:nvPr>
        </p:nvSpPr>
        <p:spPr>
          <a:xfrm>
            <a:off x="288775" y="4628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C92"/>
              </a:buClr>
              <a:buSzPts val="1200"/>
              <a:buFont typeface="Montserrat Medium"/>
              <a:buNone/>
              <a:defRPr b="0" i="0" sz="1200" u="none" cap="none" strike="noStrike">
                <a:solidFill>
                  <a:srgbClr val="374C9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5">
  <p:cSld name="TITLE_5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5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Google Shape;300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6">
  <p:cSld name="TITLE_6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3" name="Google Shape;303;p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4" name="Google Shape;304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суждение">
  <p:cSld name="CUSTOM_1_1_1_1_1_1_1_1_1_1_3_1_1_4_1_1_2">
    <p:bg>
      <p:bgPr>
        <a:solidFill>
          <a:schemeClr val="lt1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6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p56"/>
          <p:cNvPicPr preferRelativeResize="0"/>
          <p:nvPr/>
        </p:nvPicPr>
        <p:blipFill rotWithShape="1">
          <a:blip r:embed="rId2">
            <a:alphaModFix/>
          </a:blip>
          <a:srcRect b="0" l="0" r="-33743" t="-2827"/>
          <a:stretch/>
        </p:blipFill>
        <p:spPr>
          <a:xfrm>
            <a:off x="8326428" y="4465151"/>
            <a:ext cx="696338" cy="5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6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Montserrat Medium"/>
              <a:buNone/>
              <a:defRPr b="0" i="0" sz="1200" u="none" cap="none" strike="noStrike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овая тема. Заголовок. Текст.">
  <p:cSld name="CUSTOM_1_1_1_1_1_1_1_1_1_1_3_1_1_4_1_1_1_3">
    <p:bg>
      <p:bgPr>
        <a:solidFill>
          <a:schemeClr val="lt1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1" name="Google Shape;311;p57"/>
          <p:cNvPicPr preferRelativeResize="0"/>
          <p:nvPr/>
        </p:nvPicPr>
        <p:blipFill rotWithShape="1">
          <a:blip r:embed="rId2">
            <a:alphaModFix/>
          </a:blip>
          <a:srcRect b="-1306" l="-12762" r="-44222" t="-10338"/>
          <a:stretch/>
        </p:blipFill>
        <p:spPr>
          <a:xfrm>
            <a:off x="8201775" y="4388625"/>
            <a:ext cx="818001" cy="654076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7"/>
          <p:cNvSpPr txBox="1"/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13" name="Google Shape;313;p57"/>
          <p:cNvSpPr txBox="1"/>
          <p:nvPr>
            <p:ph idx="1" type="body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4" name="Google Shape;314;p57"/>
          <p:cNvSpPr txBox="1"/>
          <p:nvPr>
            <p:ph idx="2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Montserrat Medium"/>
              <a:buNone/>
              <a:defRPr b="0" i="0" sz="1200" u="none" cap="none" strike="noStrike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 «Работа на платформе»">
  <p:cSld name="CUSTOM_1_1_1_1_1_1_1_1_1_1_3_1_1_4_4_1_1_1_1_1">
    <p:bg>
      <p:bgPr>
        <a:solidFill>
          <a:schemeClr val="accent1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8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58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8"/>
          <p:cNvSpPr txBox="1"/>
          <p:nvPr>
            <p:ph idx="1" type="subTitle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" name="Google Shape;320;p58"/>
          <p:cNvSpPr txBox="1"/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21" name="Google Shape;321;p58"/>
          <p:cNvPicPr preferRelativeResize="0"/>
          <p:nvPr/>
        </p:nvPicPr>
        <p:blipFill rotWithShape="1">
          <a:blip r:embed="rId3">
            <a:alphaModFix/>
          </a:blip>
          <a:srcRect b="0" l="0" r="-8260" t="0"/>
          <a:stretch/>
        </p:blipFill>
        <p:spPr>
          <a:xfrm>
            <a:off x="6414050" y="2927125"/>
            <a:ext cx="2049726" cy="173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 «Обсуждение»">
  <p:cSld name="CUSTOM_1_1_1_1_1_1_1_1_1_1_3_1_1_4_4_1_1_2">
    <p:bg>
      <p:bgPr>
        <a:solidFill>
          <a:schemeClr val="accent4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9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59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5" name="Google Shape;325;p59"/>
          <p:cNvPicPr preferRelativeResize="0"/>
          <p:nvPr/>
        </p:nvPicPr>
        <p:blipFill rotWithShape="1">
          <a:blip r:embed="rId2">
            <a:alphaModFix/>
          </a:blip>
          <a:srcRect b="0" l="416" r="406" t="0"/>
          <a:stretch/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59"/>
          <p:cNvSpPr txBox="1"/>
          <p:nvPr>
            <p:ph idx="1" type="subTitle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7" name="Google Shape;327;p59"/>
          <p:cNvSpPr txBox="1"/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28" name="Google Shape;328;p59"/>
          <p:cNvPicPr preferRelativeResize="0"/>
          <p:nvPr/>
        </p:nvPicPr>
        <p:blipFill rotWithShape="1">
          <a:blip r:embed="rId3">
            <a:alphaModFix/>
          </a:blip>
          <a:srcRect b="0" l="0" r="-33743" t="-2827"/>
          <a:stretch/>
        </p:blipFill>
        <p:spPr>
          <a:xfrm>
            <a:off x="6912650" y="2968400"/>
            <a:ext cx="2001076" cy="169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 «Работа на платформе» 1">
  <p:cSld name="CUSTOM_1_1_1_1_1_1_1_1_1_1_3_1_1_4_4_1_1_1_1_2">
    <p:bg>
      <p:bgPr>
        <a:solidFill>
          <a:schemeClr val="accent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0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60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Google Shape;332;p60"/>
          <p:cNvPicPr preferRelativeResize="0"/>
          <p:nvPr/>
        </p:nvPicPr>
        <p:blipFill rotWithShape="1">
          <a:blip r:embed="rId2">
            <a:alphaModFix/>
          </a:blip>
          <a:srcRect b="0" l="416" r="406" t="0"/>
          <a:stretch/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60"/>
          <p:cNvSpPr txBox="1"/>
          <p:nvPr>
            <p:ph idx="1" type="subTitle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60"/>
          <p:cNvSpPr txBox="1"/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35" name="Google Shape;335;p60"/>
          <p:cNvPicPr preferRelativeResize="0"/>
          <p:nvPr/>
        </p:nvPicPr>
        <p:blipFill rotWithShape="1">
          <a:blip r:embed="rId3">
            <a:alphaModFix/>
          </a:blip>
          <a:srcRect b="0" l="0" r="-8260" t="0"/>
          <a:stretch/>
        </p:blipFill>
        <p:spPr>
          <a:xfrm>
            <a:off x="6414050" y="2927125"/>
            <a:ext cx="2049726" cy="173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 «Завершение урока»">
  <p:cSld name="CUSTOM_1_1_1_1_1_1_1_1_1_1_3_1_1_4_4_1_1_1_1_1_1_1_1">
    <p:bg>
      <p:bgPr>
        <a:solidFill>
          <a:schemeClr val="accent3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1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61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p61"/>
          <p:cNvPicPr preferRelativeResize="0"/>
          <p:nvPr/>
        </p:nvPicPr>
        <p:blipFill rotWithShape="1">
          <a:blip r:embed="rId2">
            <a:alphaModFix/>
          </a:blip>
          <a:srcRect b="0" l="416" r="406" t="0"/>
          <a:stretch/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61"/>
          <p:cNvSpPr txBox="1"/>
          <p:nvPr>
            <p:ph idx="1" type="subTitle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1" name="Google Shape;341;p61"/>
          <p:cNvSpPr txBox="1"/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42" name="Google Shape;342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3600" y="3108084"/>
            <a:ext cx="2674100" cy="1557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вершение урока. Заголовок. Текст.">
  <p:cSld name="CUSTOM_1_1_1_1_1_1_1_1_1_1_3_1_1_4_1_1_1_1_2">
    <p:bg>
      <p:bgPr>
        <a:solidFill>
          <a:schemeClr val="lt1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2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5" name="Google Shape;345;p62"/>
          <p:cNvPicPr preferRelativeResize="0"/>
          <p:nvPr/>
        </p:nvPicPr>
        <p:blipFill rotWithShape="1">
          <a:blip r:embed="rId2">
            <a:alphaModFix/>
          </a:blip>
          <a:srcRect b="0" l="300" r="-300" t="0"/>
          <a:stretch/>
        </p:blipFill>
        <p:spPr>
          <a:xfrm>
            <a:off x="7863248" y="4465175"/>
            <a:ext cx="991301" cy="577526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62"/>
          <p:cNvSpPr txBox="1"/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47" name="Google Shape;347;p62"/>
          <p:cNvSpPr txBox="1"/>
          <p:nvPr>
            <p:ph idx="1" type="body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" name="Google Shape;348;p62"/>
          <p:cNvSpPr txBox="1"/>
          <p:nvPr>
            <p:ph idx="2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 Medium"/>
              <a:buNone/>
              <a:defRPr b="0" i="0" sz="1200" u="none" cap="none" strike="noStrik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 Medium"/>
              <a:buNone/>
              <a:defRPr b="0" i="0" sz="1400" u="none" cap="none" strike="noStrike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тка_2 1 1">
  <p:cSld name="CUSTOM_1_1_1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3"/>
          <p:cNvSpPr/>
          <p:nvPr/>
        </p:nvSpPr>
        <p:spPr>
          <a:xfrm>
            <a:off x="-265050" y="2167675"/>
            <a:ext cx="28500" cy="1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  <p15:guide id="4" pos="1996">
          <p15:clr>
            <a:srgbClr val="93C47D"/>
          </p15:clr>
        </p15:guide>
        <p15:guide id="5" pos="3762">
          <p15:clr>
            <a:srgbClr val="6AA84F"/>
          </p15:clr>
        </p15:guide>
        <p15:guide id="6" pos="2109">
          <p15:clr>
            <a:schemeClr val="accent4"/>
          </p15:clr>
        </p15:guide>
        <p15:guide id="7" pos="1882">
          <p15:clr>
            <a:schemeClr val="accent4"/>
          </p15:clr>
        </p15:guide>
        <p15:guide id="8" pos="3649">
          <p15:clr>
            <a:schemeClr val="accent4"/>
          </p15:clr>
        </p15:guide>
        <p15:guide id="9" pos="3876">
          <p15:clr>
            <a:schemeClr val="accent4"/>
          </p15:clr>
        </p15:guide>
        <p15:guide id="10" orient="horz" pos="426">
          <p15:clr>
            <a:srgbClr val="B7B7B7"/>
          </p15:clr>
        </p15:guide>
        <p15:guide id="11" orient="horz" pos="625">
          <p15:clr>
            <a:srgbClr val="B7B7B7"/>
          </p15:clr>
        </p15:guide>
        <p15:guide id="12" orient="horz" pos="824">
          <p15:clr>
            <a:srgbClr val="B7B7B7"/>
          </p15:clr>
        </p15:guide>
        <p15:guide id="13" orient="horz" pos="1023">
          <p15:clr>
            <a:srgbClr val="B7B7B7"/>
          </p15:clr>
        </p15:guide>
        <p15:guide id="14" orient="horz" pos="1222">
          <p15:clr>
            <a:srgbClr val="B7B7B7"/>
          </p15:clr>
        </p15:guide>
        <p15:guide id="15" orient="horz" pos="1421">
          <p15:clr>
            <a:srgbClr val="B7B7B7"/>
          </p15:clr>
        </p15:guide>
        <p15:guide id="16" orient="horz" pos="1620">
          <p15:clr>
            <a:srgbClr val="B7B7B7"/>
          </p15:clr>
        </p15:guide>
        <p15:guide id="17" orient="horz" pos="1819">
          <p15:clr>
            <a:srgbClr val="B7B7B7"/>
          </p15:clr>
        </p15:guide>
        <p15:guide id="18" orient="horz" pos="2018">
          <p15:clr>
            <a:srgbClr val="B7B7B7"/>
          </p15:clr>
        </p15:guide>
        <p15:guide id="19" orient="horz" pos="2217">
          <p15:clr>
            <a:srgbClr val="B7B7B7"/>
          </p15:clr>
        </p15:guide>
        <p15:guide id="20" orient="horz" pos="2416">
          <p15:clr>
            <a:srgbClr val="B7B7B7"/>
          </p15:clr>
        </p15:guide>
        <p15:guide id="21" orient="horz" pos="2615">
          <p15:clr>
            <a:srgbClr val="B7B7B7"/>
          </p15:clr>
        </p15:guide>
        <p15:guide id="22" orient="horz" pos="2814">
          <p15:clr>
            <a:srgbClr val="B7B7B7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найомство текст 1">
  <p:cSld name="TITLE_7_1">
    <p:bg>
      <p:bgPr>
        <a:solidFill>
          <a:schemeClr val="lt1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5"/>
          <p:cNvSpPr/>
          <p:nvPr/>
        </p:nvSpPr>
        <p:spPr>
          <a:xfrm>
            <a:off x="50" y="4968325"/>
            <a:ext cx="9144000" cy="175200"/>
          </a:xfrm>
          <a:prstGeom prst="rect">
            <a:avLst/>
          </a:prstGeom>
          <a:solidFill>
            <a:srgbClr val="95C1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81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4" name="Google Shape;354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82688" y="4148612"/>
            <a:ext cx="656338" cy="819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9025" y="4120850"/>
            <a:ext cx="710599" cy="84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65"/>
          <p:cNvPicPr preferRelativeResize="0"/>
          <p:nvPr/>
        </p:nvPicPr>
        <p:blipFill rotWithShape="1">
          <a:blip r:embed="rId4">
            <a:alphaModFix amt="25000"/>
          </a:blip>
          <a:srcRect b="0" l="19778" r="15096" t="0"/>
          <a:stretch/>
        </p:blipFill>
        <p:spPr>
          <a:xfrm>
            <a:off x="8144850" y="213469"/>
            <a:ext cx="737100" cy="847468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65"/>
          <p:cNvSpPr txBox="1"/>
          <p:nvPr/>
        </p:nvSpPr>
        <p:spPr>
          <a:xfrm>
            <a:off x="279225" y="4613175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58" name="Google Shape;358;p65"/>
          <p:cNvSpPr txBox="1"/>
          <p:nvPr/>
        </p:nvSpPr>
        <p:spPr>
          <a:xfrm>
            <a:off x="2905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uk" sz="1200" u="none" cap="none" strike="noStrike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Згадуємо матеріал</a:t>
            </a:r>
            <a:endParaRPr b="0" i="0" sz="1200" u="none" cap="none" strike="noStrike">
              <a:solidFill>
                <a:schemeClr val="accent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A82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65" name="Google Shape;365;p6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6" name="Google Shape;366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9" name="Google Shape;369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0" name="Google Shape;370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3" name="Google Shape;373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6" name="Google Shape;376;p7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7" name="Google Shape;377;p7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8" name="Google Shape;378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1" name="Google Shape;381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4" name="Google Shape;384;p7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5" name="Google Shape;385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7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8" name="Google Shape;388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7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2" name="Google Shape;392;p7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3" name="Google Shape;393;p7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4" name="Google Shape;394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7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97" name="Google Shape;397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0" name="Google Shape;400;p7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1" name="Google Shape;401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7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08" name="Google Shape;408;p7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8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8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2" name="Google Shape;412;p8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6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49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51.xml"/><Relationship Id="rId28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55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Relationship Id="rId31" Type="http://schemas.openxmlformats.org/officeDocument/2006/relationships/slideLayout" Target="../slideLayouts/slideLayout57.xml"/><Relationship Id="rId3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39.xml"/><Relationship Id="rId35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38.xml"/><Relationship Id="rId34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41.xml"/><Relationship Id="rId37" Type="http://schemas.openxmlformats.org/officeDocument/2006/relationships/theme" Target="../theme/theme1.xml"/><Relationship Id="rId14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44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4.xml"/><Relationship Id="rId3" Type="http://schemas.openxmlformats.org/officeDocument/2006/relationships/slideLayout" Target="../slideLayouts/slideLayout65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7.xml"/><Relationship Id="rId6" Type="http://schemas.openxmlformats.org/officeDocument/2006/relationships/slideLayout" Target="../slideLayouts/slideLayout68.xml"/><Relationship Id="rId7" Type="http://schemas.openxmlformats.org/officeDocument/2006/relationships/slideLayout" Target="../slideLayouts/slideLayout69.xml"/><Relationship Id="rId8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2.xml"/><Relationship Id="rId12" Type="http://schemas.openxmlformats.org/officeDocument/2006/relationships/theme" Target="../theme/theme2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6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  <p:sldLayoutId id="2147483699" r:id="rId26"/>
    <p:sldLayoutId id="2147483700" r:id="rId27"/>
    <p:sldLayoutId id="2147483701" r:id="rId28"/>
    <p:sldLayoutId id="2147483702" r:id="rId29"/>
    <p:sldLayoutId id="2147483703" r:id="rId30"/>
    <p:sldLayoutId id="2147483704" r:id="rId31"/>
    <p:sldLayoutId id="2147483705" r:id="rId32"/>
    <p:sldLayoutId id="2147483706" r:id="rId33"/>
    <p:sldLayoutId id="2147483707" r:id="rId34"/>
    <p:sldLayoutId id="2147483708" r:id="rId35"/>
    <p:sldLayoutId id="2147483709" r:id="rId36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1" name="Google Shape;361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2" name="Google Shape;362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21" r:id="rId1"/>
    <p:sldLayoutId id="2147483722" r:id="rId2"/>
    <p:sldLayoutId id="2147483723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6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4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2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5.png"/><Relationship Id="rId4" Type="http://schemas.openxmlformats.org/officeDocument/2006/relationships/image" Target="../media/image7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2.png"/><Relationship Id="rId4" Type="http://schemas.openxmlformats.org/officeDocument/2006/relationships/image" Target="../media/image6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4.png"/><Relationship Id="rId4" Type="http://schemas.openxmlformats.org/officeDocument/2006/relationships/image" Target="../media/image76.png"/><Relationship Id="rId5" Type="http://schemas.openxmlformats.org/officeDocument/2006/relationships/image" Target="../media/image7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3.png"/><Relationship Id="rId4" Type="http://schemas.openxmlformats.org/officeDocument/2006/relationships/image" Target="../media/image60.png"/><Relationship Id="rId5" Type="http://schemas.openxmlformats.org/officeDocument/2006/relationships/image" Target="../media/image5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5.png"/><Relationship Id="rId4" Type="http://schemas.openxmlformats.org/officeDocument/2006/relationships/image" Target="../media/image5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82"/>
          <p:cNvSpPr txBox="1"/>
          <p:nvPr>
            <p:ph idx="1" type="subTitle"/>
          </p:nvPr>
        </p:nvSpPr>
        <p:spPr>
          <a:xfrm>
            <a:off x="352925" y="1473400"/>
            <a:ext cx="8108100" cy="2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uk">
                <a:latin typeface="Montserrat"/>
                <a:ea typeface="Montserrat"/>
                <a:cs typeface="Montserrat"/>
                <a:sym typeface="Montserrat"/>
              </a:rPr>
              <a:t>Відкритий урок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9" name="Google Shape;419;p82"/>
          <p:cNvSpPr txBox="1"/>
          <p:nvPr>
            <p:ph type="title"/>
          </p:nvPr>
        </p:nvSpPr>
        <p:spPr>
          <a:xfrm>
            <a:off x="352925" y="1859150"/>
            <a:ext cx="6235800" cy="22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Python Mastery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3000">
                <a:solidFill>
                  <a:schemeClr val="accent1"/>
                </a:solidFill>
              </a:rPr>
              <a:t>Консольний онлайн </a:t>
            </a:r>
            <a:endParaRPr sz="30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3000">
                <a:solidFill>
                  <a:schemeClr val="accent1"/>
                </a:solidFill>
              </a:rPr>
              <a:t>чат</a:t>
            </a:r>
            <a:endParaRPr sz="3000">
              <a:solidFill>
                <a:schemeClr val="accent1"/>
              </a:solidFill>
            </a:endParaRPr>
          </a:p>
        </p:txBody>
      </p:sp>
      <p:sp>
        <p:nvSpPr>
          <p:cNvPr id="420" name="Google Shape;420;p82"/>
          <p:cNvSpPr/>
          <p:nvPr/>
        </p:nvSpPr>
        <p:spPr>
          <a:xfrm>
            <a:off x="354525" y="4196175"/>
            <a:ext cx="1841400" cy="87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91"/>
          <p:cNvSpPr txBox="1"/>
          <p:nvPr/>
        </p:nvSpPr>
        <p:spPr>
          <a:xfrm>
            <a:off x="157975" y="163575"/>
            <a:ext cx="8298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6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Назва: "Консольний онлайн-чат".  </a:t>
            </a:r>
            <a:endParaRPr sz="26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92" name="Google Shape;492;p91"/>
          <p:cNvSpPr txBox="1"/>
          <p:nvPr/>
        </p:nvSpPr>
        <p:spPr>
          <a:xfrm>
            <a:off x="157975" y="848125"/>
            <a:ext cx="661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Імена всіх учасників команди: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3" name="Google Shape;493;p91"/>
          <p:cNvSpPr txBox="1"/>
          <p:nvPr/>
        </p:nvSpPr>
        <p:spPr>
          <a:xfrm>
            <a:off x="611775" y="3931700"/>
            <a:ext cx="780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Ми – команда юних розробників, і сьогодні покажемо вам наш онлайн-чат!  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4" name="Google Shape;494;p91"/>
          <p:cNvSpPr txBox="1"/>
          <p:nvPr/>
        </p:nvSpPr>
        <p:spPr>
          <a:xfrm>
            <a:off x="3002150" y="2278875"/>
            <a:ext cx="22992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Богач Ренат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495" name="Google Shape;495;p91"/>
          <p:cNvSpPr txBox="1"/>
          <p:nvPr/>
        </p:nvSpPr>
        <p:spPr>
          <a:xfrm>
            <a:off x="1226900" y="2361338"/>
            <a:ext cx="22992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solidFill>
                  <a:srgbClr val="6D9EEB"/>
                </a:solidFill>
                <a:latin typeface="Montserrat"/>
                <a:ea typeface="Montserrat"/>
                <a:cs typeface="Montserrat"/>
                <a:sym typeface="Montserrat"/>
              </a:rPr>
              <a:t>Горчиця Максим</a:t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496" name="Google Shape;496;p91"/>
          <p:cNvSpPr txBox="1"/>
          <p:nvPr/>
        </p:nvSpPr>
        <p:spPr>
          <a:xfrm>
            <a:off x="1780925" y="2801263"/>
            <a:ext cx="22992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Дюг Федір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497" name="Google Shape;497;p91"/>
          <p:cNvSpPr txBox="1"/>
          <p:nvPr/>
        </p:nvSpPr>
        <p:spPr>
          <a:xfrm>
            <a:off x="2233200" y="1843275"/>
            <a:ext cx="22992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Ляпун Єгор</a:t>
            </a:r>
            <a:endParaRPr/>
          </a:p>
        </p:txBody>
      </p:sp>
      <p:sp>
        <p:nvSpPr>
          <p:cNvPr id="498" name="Google Shape;498;p91"/>
          <p:cNvSpPr txBox="1"/>
          <p:nvPr/>
        </p:nvSpPr>
        <p:spPr>
          <a:xfrm>
            <a:off x="3788525" y="1915275"/>
            <a:ext cx="22992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solidFill>
                  <a:srgbClr val="FF814B"/>
                </a:solidFill>
                <a:latin typeface="Montserrat"/>
                <a:ea typeface="Montserrat"/>
                <a:cs typeface="Montserrat"/>
                <a:sym typeface="Montserrat"/>
              </a:rPr>
              <a:t>Паляниця Тимур</a:t>
            </a:r>
            <a:endParaRPr>
              <a:solidFill>
                <a:srgbClr val="FF814B"/>
              </a:solidFill>
            </a:endParaRPr>
          </a:p>
        </p:txBody>
      </p:sp>
      <p:sp>
        <p:nvSpPr>
          <p:cNvPr id="499" name="Google Shape;499;p91"/>
          <p:cNvSpPr txBox="1"/>
          <p:nvPr/>
        </p:nvSpPr>
        <p:spPr>
          <a:xfrm>
            <a:off x="2141300" y="3146513"/>
            <a:ext cx="22992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Сварник Денис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500" name="Google Shape;500;p91"/>
          <p:cNvSpPr txBox="1"/>
          <p:nvPr/>
        </p:nvSpPr>
        <p:spPr>
          <a:xfrm>
            <a:off x="4795425" y="2747500"/>
            <a:ext cx="22992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solidFill>
                  <a:srgbClr val="C27BA0"/>
                </a:solidFill>
                <a:latin typeface="Montserrat"/>
                <a:ea typeface="Montserrat"/>
                <a:cs typeface="Montserrat"/>
                <a:sym typeface="Montserrat"/>
              </a:rPr>
              <a:t>Цісар Вікторія</a:t>
            </a:r>
            <a:endParaRPr>
              <a:solidFill>
                <a:srgbClr val="C27BA0"/>
              </a:solidFill>
            </a:endParaRPr>
          </a:p>
        </p:txBody>
      </p:sp>
      <p:sp>
        <p:nvSpPr>
          <p:cNvPr id="501" name="Google Shape;501;p91"/>
          <p:cNvSpPr txBox="1"/>
          <p:nvPr/>
        </p:nvSpPr>
        <p:spPr>
          <a:xfrm>
            <a:off x="2629250" y="1485688"/>
            <a:ext cx="22992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solidFill>
                  <a:srgbClr val="76A5AF"/>
                </a:solidFill>
                <a:latin typeface="Montserrat"/>
                <a:ea typeface="Montserrat"/>
                <a:cs typeface="Montserrat"/>
                <a:sym typeface="Montserrat"/>
              </a:rPr>
              <a:t>Ляпун Остап</a:t>
            </a:r>
            <a:endParaRPr>
              <a:solidFill>
                <a:srgbClr val="76A5AF"/>
              </a:solidFill>
            </a:endParaRPr>
          </a:p>
        </p:txBody>
      </p:sp>
      <p:sp>
        <p:nvSpPr>
          <p:cNvPr id="502" name="Google Shape;502;p91"/>
          <p:cNvSpPr txBox="1"/>
          <p:nvPr/>
        </p:nvSpPr>
        <p:spPr>
          <a:xfrm>
            <a:off x="4572000" y="1501588"/>
            <a:ext cx="22992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Скорик Віталій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503" name="Google Shape;503;p91"/>
          <p:cNvSpPr txBox="1"/>
          <p:nvPr/>
        </p:nvSpPr>
        <p:spPr>
          <a:xfrm>
            <a:off x="3844450" y="3155563"/>
            <a:ext cx="22992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solidFill>
                  <a:srgbClr val="F6B26B"/>
                </a:solidFill>
                <a:latin typeface="Montserrat"/>
                <a:ea typeface="Montserrat"/>
                <a:cs typeface="Montserrat"/>
                <a:sym typeface="Montserrat"/>
              </a:rPr>
              <a:t>Лавський Владислав</a:t>
            </a:r>
            <a:endParaRPr>
              <a:solidFill>
                <a:srgbClr val="F6B26B"/>
              </a:solidFill>
            </a:endParaRPr>
          </a:p>
        </p:txBody>
      </p:sp>
      <p:sp>
        <p:nvSpPr>
          <p:cNvPr id="504" name="Google Shape;504;p91"/>
          <p:cNvSpPr txBox="1"/>
          <p:nvPr/>
        </p:nvSpPr>
        <p:spPr>
          <a:xfrm>
            <a:off x="4706700" y="2320638"/>
            <a:ext cx="22992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Таловиря Матвій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505" name="Google Shape;505;p91"/>
          <p:cNvSpPr txBox="1"/>
          <p:nvPr/>
        </p:nvSpPr>
        <p:spPr>
          <a:xfrm>
            <a:off x="3157825" y="2715725"/>
            <a:ext cx="22992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solidFill>
                  <a:srgbClr val="134F5C"/>
                </a:solidFill>
                <a:latin typeface="Montserrat"/>
                <a:ea typeface="Montserrat"/>
                <a:cs typeface="Montserrat"/>
                <a:sym typeface="Montserrat"/>
              </a:rPr>
              <a:t>Подиняк Марк</a:t>
            </a:r>
            <a:endParaRPr>
              <a:solidFill>
                <a:srgbClr val="134F5C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92"/>
          <p:cNvSpPr txBox="1"/>
          <p:nvPr/>
        </p:nvSpPr>
        <p:spPr>
          <a:xfrm>
            <a:off x="383175" y="1794925"/>
            <a:ext cx="82989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6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Наступні слайди мають бути оформлені учнями, по розподіленими Вами раніше темами</a:t>
            </a:r>
            <a:endParaRPr sz="26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93"/>
          <p:cNvSpPr txBox="1"/>
          <p:nvPr>
            <p:ph type="title"/>
          </p:nvPr>
        </p:nvSpPr>
        <p:spPr>
          <a:xfrm>
            <a:off x="442025" y="431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uk" sz="2595">
                <a:solidFill>
                  <a:srgbClr val="602B7A"/>
                </a:solidFill>
                <a:latin typeface="Caveat"/>
                <a:ea typeface="Caveat"/>
                <a:cs typeface="Caveat"/>
                <a:sym typeface="Caveat"/>
              </a:rPr>
              <a:t>Для чого треба PyCharm?</a:t>
            </a:r>
            <a:endParaRPr b="1" sz="2595">
              <a:solidFill>
                <a:srgbClr val="602B7A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2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16" name="Google Shape;516;p93"/>
          <p:cNvSpPr txBox="1"/>
          <p:nvPr>
            <p:ph idx="1" type="body"/>
          </p:nvPr>
        </p:nvSpPr>
        <p:spPr>
          <a:xfrm>
            <a:off x="267375" y="1399025"/>
            <a:ext cx="8520600" cy="3416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7500"/>
              </a:lnSpc>
              <a:spcBef>
                <a:spcPts val="800"/>
              </a:spcBef>
              <a:spcAft>
                <a:spcPts val="0"/>
              </a:spcAft>
              <a:buClr>
                <a:srgbClr val="EEF0FF"/>
              </a:buClr>
              <a:buSzPts val="1318"/>
              <a:buNone/>
            </a:pPr>
            <a:r>
              <a:rPr b="1" lang="uk" sz="2083">
                <a:solidFill>
                  <a:srgbClr val="FF9900"/>
                </a:solidFill>
                <a:latin typeface="Caveat"/>
                <a:ea typeface="Caveat"/>
                <a:cs typeface="Caveat"/>
                <a:sym typeface="Caveat"/>
              </a:rPr>
              <a:t>Розумне автодоповнення та аналіз коду:</a:t>
            </a:r>
            <a:br>
              <a:rPr b="1" lang="uk" sz="2083">
                <a:solidFill>
                  <a:srgbClr val="FF9900"/>
                </a:solidFill>
                <a:latin typeface="Caveat"/>
                <a:ea typeface="Caveat"/>
                <a:cs typeface="Caveat"/>
                <a:sym typeface="Caveat"/>
              </a:rPr>
            </a:br>
            <a:r>
              <a:rPr lang="uk" sz="2083">
                <a:solidFill>
                  <a:srgbClr val="B45F06"/>
                </a:solidFill>
                <a:latin typeface="Caveat"/>
                <a:ea typeface="Caveat"/>
                <a:cs typeface="Caveat"/>
                <a:sym typeface="Caveat"/>
              </a:rPr>
              <a:t>PyCharm допомагає писати якісніший код завдяки розумному автодоповненню, підсвічуванню синтаксису та перевірці на наявність помилок у реальному часі. </a:t>
            </a:r>
            <a:endParaRPr sz="2083">
              <a:solidFill>
                <a:srgbClr val="B45F06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lnSpc>
                <a:spcPct val="117500"/>
              </a:lnSpc>
              <a:spcBef>
                <a:spcPts val="2100"/>
              </a:spcBef>
              <a:spcAft>
                <a:spcPts val="0"/>
              </a:spcAft>
              <a:buSzPts val="1508"/>
              <a:buNone/>
            </a:pPr>
            <a:r>
              <a:t/>
            </a:r>
            <a:endParaRPr sz="1883">
              <a:solidFill>
                <a:srgbClr val="C3C6D6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228600" lvl="0" marL="457200" rtl="0" algn="l">
              <a:lnSpc>
                <a:spcPct val="117500"/>
              </a:lnSpc>
              <a:spcBef>
                <a:spcPts val="2100"/>
              </a:spcBef>
              <a:spcAft>
                <a:spcPts val="0"/>
              </a:spcAft>
              <a:buClr>
                <a:srgbClr val="EEF0FF"/>
              </a:buClr>
              <a:buSzPts val="930"/>
              <a:buNone/>
            </a:pPr>
            <a:r>
              <a:rPr b="1" lang="uk" sz="2083">
                <a:solidFill>
                  <a:srgbClr val="FF9900"/>
                </a:solidFill>
                <a:latin typeface="Caveat"/>
                <a:ea typeface="Caveat"/>
                <a:cs typeface="Caveat"/>
                <a:sym typeface="Caveat"/>
              </a:rPr>
              <a:t>Потужний налагоджувач (debugger):</a:t>
            </a:r>
            <a:br>
              <a:rPr b="1" lang="uk" sz="2083">
                <a:solidFill>
                  <a:srgbClr val="EEF0FF"/>
                </a:solidFill>
                <a:latin typeface="Caveat"/>
                <a:ea typeface="Caveat"/>
                <a:cs typeface="Caveat"/>
                <a:sym typeface="Caveat"/>
              </a:rPr>
            </a:br>
            <a:r>
              <a:rPr lang="uk" sz="2083">
                <a:solidFill>
                  <a:srgbClr val="B45F06"/>
                </a:solidFill>
                <a:latin typeface="Caveat"/>
                <a:ea typeface="Caveat"/>
                <a:cs typeface="Caveat"/>
                <a:sym typeface="Caveat"/>
              </a:rPr>
              <a:t>Надає графічний інструмент для пошуку та виправлення помилок у коді, дозволяючи встановлювати точки зупинки та аналізувати значення змінних.</a:t>
            </a:r>
            <a:r>
              <a:rPr lang="uk" sz="1696">
                <a:solidFill>
                  <a:srgbClr val="B45F06"/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endParaRPr sz="1696">
              <a:solidFill>
                <a:srgbClr val="B45F06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lnSpc>
                <a:spcPct val="95000"/>
              </a:lnSpc>
              <a:spcBef>
                <a:spcPts val="2100"/>
              </a:spcBef>
              <a:spcAft>
                <a:spcPts val="1200"/>
              </a:spcAft>
              <a:buSzPts val="1508"/>
              <a:buNone/>
            </a:pPr>
            <a:r>
              <a:t/>
            </a:r>
            <a:endParaRPr sz="2470">
              <a:solidFill>
                <a:schemeClr val="dk1"/>
              </a:solidFill>
            </a:endParaRPr>
          </a:p>
        </p:txBody>
      </p:sp>
      <p:pic>
        <p:nvPicPr>
          <p:cNvPr id="517" name="Google Shape;517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6675" y="0"/>
            <a:ext cx="1895624" cy="189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94"/>
          <p:cNvSpPr txBox="1"/>
          <p:nvPr>
            <p:ph idx="1" type="body"/>
          </p:nvPr>
        </p:nvSpPr>
        <p:spPr>
          <a:xfrm>
            <a:off x="327325" y="996160"/>
            <a:ext cx="4985100" cy="3807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uk" sz="2183">
                <a:solidFill>
                  <a:srgbClr val="B45F06"/>
                </a:solidFill>
                <a:latin typeface="Caveat"/>
                <a:ea typeface="Caveat"/>
                <a:cs typeface="Caveat"/>
                <a:sym typeface="Caveat"/>
              </a:rPr>
              <a:t>PyCharm надає розробникам інтелектуальні інструменти для написання якісного коду, такі як автодоповнення, підсвічування синтаксису, інспекція коду та функціонал для налагодження та тестування. PyCharm також підтримує веб-розробку та різні фреймворки, працює на Windows, macOS та Linux, і існує як безкоштовна (Community), так і платна (Professional) версія. </a:t>
            </a:r>
            <a:endParaRPr sz="2183">
              <a:solidFill>
                <a:srgbClr val="B45F06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23" name="Google Shape;523;p94"/>
          <p:cNvSpPr txBox="1"/>
          <p:nvPr>
            <p:ph type="title"/>
          </p:nvPr>
        </p:nvSpPr>
        <p:spPr>
          <a:xfrm>
            <a:off x="442025" y="431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8146"/>
              <a:buFont typeface="Arial"/>
              <a:buNone/>
            </a:pPr>
            <a:r>
              <a:rPr b="1" lang="uk" sz="2595">
                <a:solidFill>
                  <a:srgbClr val="602B7A"/>
                </a:solidFill>
                <a:latin typeface="Caveat"/>
                <a:ea typeface="Caveat"/>
                <a:cs typeface="Caveat"/>
                <a:sym typeface="Caveat"/>
              </a:rPr>
              <a:t>Що робить сам PyCharm?</a:t>
            </a:r>
            <a:endParaRPr b="1" sz="2595">
              <a:solidFill>
                <a:srgbClr val="602B7A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524" name="Google Shape;524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9125" y="1419385"/>
            <a:ext cx="3281175" cy="296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95"/>
          <p:cNvSpPr txBox="1"/>
          <p:nvPr>
            <p:ph idx="1" type="body"/>
          </p:nvPr>
        </p:nvSpPr>
        <p:spPr>
          <a:xfrm>
            <a:off x="4636975" y="987975"/>
            <a:ext cx="4333200" cy="3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uk" sz="2983">
                <a:solidFill>
                  <a:srgbClr val="B45F06"/>
                </a:solidFill>
                <a:latin typeface="Caveat"/>
                <a:ea typeface="Caveat"/>
                <a:cs typeface="Caveat"/>
                <a:sym typeface="Caveat"/>
              </a:rPr>
              <a:t>Він ідеально підходить як для початківців, так і для досвідчених розробників, спрощуючи процес написання, налагодження та рефакторингу коду для різноманітних завдань, від веброзробки до аналізу даних. </a:t>
            </a:r>
            <a:endParaRPr sz="2983">
              <a:solidFill>
                <a:srgbClr val="B45F06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30" name="Google Shape;530;p95"/>
          <p:cNvSpPr txBox="1"/>
          <p:nvPr>
            <p:ph type="title"/>
          </p:nvPr>
        </p:nvSpPr>
        <p:spPr>
          <a:xfrm>
            <a:off x="311700" y="441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8146"/>
              <a:buNone/>
            </a:pPr>
            <a:r>
              <a:rPr b="1" lang="uk" sz="2595">
                <a:solidFill>
                  <a:srgbClr val="602B7A"/>
                </a:solidFill>
                <a:latin typeface="Caveat"/>
                <a:ea typeface="Caveat"/>
                <a:cs typeface="Caveat"/>
                <a:sym typeface="Caveat"/>
              </a:rPr>
              <a:t>Кому підійде </a:t>
            </a:r>
            <a:r>
              <a:rPr b="1" lang="uk" sz="2595">
                <a:solidFill>
                  <a:srgbClr val="602B7A"/>
                </a:solidFill>
                <a:latin typeface="Caveat"/>
                <a:ea typeface="Caveat"/>
                <a:cs typeface="Caveat"/>
                <a:sym typeface="Caveat"/>
              </a:rPr>
              <a:t>PyCharm?</a:t>
            </a:r>
            <a:endParaRPr b="1" sz="2595">
              <a:solidFill>
                <a:srgbClr val="602B7A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531" name="Google Shape;531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25700"/>
            <a:ext cx="3962350" cy="357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96"/>
          <p:cNvSpPr txBox="1"/>
          <p:nvPr/>
        </p:nvSpPr>
        <p:spPr>
          <a:xfrm>
            <a:off x="157975" y="163575"/>
            <a:ext cx="8298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6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Чому ми обрали цю тему?</a:t>
            </a:r>
            <a:endParaRPr sz="26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37" name="Google Shape;537;p96"/>
          <p:cNvSpPr txBox="1"/>
          <p:nvPr/>
        </p:nvSpPr>
        <p:spPr>
          <a:xfrm>
            <a:off x="236125" y="992125"/>
            <a:ext cx="6618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Коротко про значення чатів у житті (Viber, Telegram, Discord).  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Чому важливо розуміти, як вони працюють.  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8" name="Google Shape;53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1125" y="2036388"/>
            <a:ext cx="2178825" cy="217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625" y="2115450"/>
            <a:ext cx="1913100" cy="202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3913" y="1699700"/>
            <a:ext cx="2852224" cy="285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97" title="aaaaaaa.pn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26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98" title="affff.pn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54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99" title="meregi.pn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8661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p100" title="p.pn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094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83"/>
          <p:cNvSpPr/>
          <p:nvPr/>
        </p:nvSpPr>
        <p:spPr>
          <a:xfrm>
            <a:off x="947325" y="1545950"/>
            <a:ext cx="4323900" cy="62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83"/>
          <p:cNvSpPr txBox="1"/>
          <p:nvPr/>
        </p:nvSpPr>
        <p:spPr>
          <a:xfrm>
            <a:off x="357975" y="2145150"/>
            <a:ext cx="4983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Вітаємо на першому</a:t>
            </a:r>
            <a:endParaRPr sz="3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відкритому уроці!</a:t>
            </a:r>
            <a:endParaRPr b="1" sz="4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101" title="kkkkkk.pn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0022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02"/>
          <p:cNvSpPr txBox="1"/>
          <p:nvPr/>
        </p:nvSpPr>
        <p:spPr>
          <a:xfrm>
            <a:off x="2887050" y="174625"/>
            <a:ext cx="3369900" cy="48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uk" sz="23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Ip-адреса</a:t>
            </a:r>
            <a:endParaRPr sz="23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71" name="Google Shape;571;p102"/>
          <p:cNvSpPr txBox="1"/>
          <p:nvPr/>
        </p:nvSpPr>
        <p:spPr>
          <a:xfrm>
            <a:off x="172725" y="1406875"/>
            <a:ext cx="86475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uk" sz="1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IP</a:t>
            </a:r>
            <a:r>
              <a:rPr b="1" lang="uk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-адреси: Що це і навіщо?</a:t>
            </a:r>
            <a:endParaRPr b="1"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uk" sz="1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IP</a:t>
            </a:r>
            <a:r>
              <a:rPr b="1" lang="uk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-адреса – це унікальний ідентифікатор пристрою в мережі, як адреса вашого будинку.</a:t>
            </a:r>
            <a:endParaRPr b="1"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b="1" lang="uk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Використовується для передачі даних між пристроями в мережі.</a:t>
            </a:r>
            <a:endParaRPr b="1" i="1"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2" name="Google Shape;572;p102"/>
          <p:cNvSpPr txBox="1"/>
          <p:nvPr/>
        </p:nvSpPr>
        <p:spPr>
          <a:xfrm>
            <a:off x="72475" y="3679825"/>
            <a:ext cx="82074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uk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Як знайти свою IP-адресу?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uk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Windows: Введіть у командному рядку ipconfig.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uk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macOS/Linux: Введіть у терміналі ifconfig.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73" name="Google Shape;573;p102"/>
          <p:cNvCxnSpPr/>
          <p:nvPr/>
        </p:nvCxnSpPr>
        <p:spPr>
          <a:xfrm flipH="1" rot="10800000">
            <a:off x="166575" y="3590775"/>
            <a:ext cx="86592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03"/>
          <p:cNvSpPr txBox="1"/>
          <p:nvPr/>
        </p:nvSpPr>
        <p:spPr>
          <a:xfrm>
            <a:off x="311050" y="1190600"/>
            <a:ext cx="6888900" cy="26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b="1" lang="uk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Ви вводите адресу сайту.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b="1" lang="uk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Комп'ютер надсилає запит до сервера.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b="1" lang="uk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Сервер надсилає відповідь – сторінку сайту.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b="1" lang="uk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Ви бачите сайт у браузері.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uk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Це працює як листоноша: ви пишете листа (запит) і отримуєте відповідь (лист від сервера).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9" name="Google Shape;579;p103"/>
          <p:cNvSpPr txBox="1"/>
          <p:nvPr/>
        </p:nvSpPr>
        <p:spPr>
          <a:xfrm>
            <a:off x="415550" y="264050"/>
            <a:ext cx="810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uk" sz="24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Як працює передача інформації?</a:t>
            </a:r>
            <a:endParaRPr sz="24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580" name="Google Shape;580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0650" y="2096738"/>
            <a:ext cx="950025" cy="95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04"/>
          <p:cNvSpPr txBox="1"/>
          <p:nvPr/>
        </p:nvSpPr>
        <p:spPr>
          <a:xfrm>
            <a:off x="0" y="0"/>
            <a:ext cx="8825700" cy="25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uk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Як працює </a:t>
            </a:r>
            <a:r>
              <a:rPr b="1" lang="uk" sz="2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TCP</a:t>
            </a:r>
            <a:r>
              <a:rPr b="1" lang="uk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uk" sz="1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TCP </a:t>
            </a:r>
            <a:r>
              <a:rPr b="1" lang="uk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— це як обережний кур'єр:</a:t>
            </a:r>
            <a:endParaRPr b="1"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AutoNum type="arabicPeriod"/>
            </a:pPr>
            <a:r>
              <a:rPr b="1" lang="uk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Розділяє дані на маленькі частини (пакети).</a:t>
            </a:r>
            <a:endParaRPr b="1"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AutoNum type="arabicPeriod"/>
            </a:pPr>
            <a:r>
              <a:rPr b="1" lang="uk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Надсилає їх через мережу.</a:t>
            </a:r>
            <a:endParaRPr b="1"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AutoNum type="arabicPeriod"/>
            </a:pPr>
            <a:r>
              <a:rPr b="1" lang="uk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Отримувач перевіряє, чи всі пакети на місці.</a:t>
            </a:r>
            <a:endParaRPr b="1"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AutoNum type="arabicPeriod"/>
            </a:pPr>
            <a:r>
              <a:rPr b="1" lang="uk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Пакети збираються у правильному порядку.</a:t>
            </a:r>
            <a:endParaRPr b="1"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6" name="Google Shape;58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275" y="2504700"/>
            <a:ext cx="4908224" cy="24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05"/>
          <p:cNvSpPr txBox="1"/>
          <p:nvPr/>
        </p:nvSpPr>
        <p:spPr>
          <a:xfrm>
            <a:off x="0" y="0"/>
            <a:ext cx="8825700" cy="30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uk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Як працює </a:t>
            </a:r>
            <a:r>
              <a:rPr b="1" lang="uk" sz="26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UDP</a:t>
            </a:r>
            <a:r>
              <a:rPr b="1" lang="uk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uk" sz="19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UDP </a:t>
            </a:r>
            <a:r>
              <a:rPr b="1" lang="uk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— це як швидкий кур'єр, який просто кидає посилку під двері і біжить далі:</a:t>
            </a:r>
            <a:endParaRPr b="1"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AutoNum type="arabicPeriod"/>
            </a:pPr>
            <a:r>
              <a:rPr b="1" lang="uk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Немає перевірок і підтверджень.</a:t>
            </a:r>
            <a:endParaRPr b="1"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AutoNum type="arabicPeriod"/>
            </a:pPr>
            <a:r>
              <a:rPr b="1" lang="uk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Розсилає дані у вигляді окремих пакетів.</a:t>
            </a:r>
            <a:endParaRPr b="1"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AutoNum type="arabicPeriod"/>
            </a:pPr>
            <a:r>
              <a:rPr b="1" lang="uk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Отримувач приймає те, що надійшло.</a:t>
            </a:r>
            <a:endParaRPr b="1"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2" name="Google Shape;592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325" y="2517275"/>
            <a:ext cx="4812374" cy="24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06"/>
          <p:cNvSpPr txBox="1"/>
          <p:nvPr/>
        </p:nvSpPr>
        <p:spPr>
          <a:xfrm>
            <a:off x="157975" y="163575"/>
            <a:ext cx="8298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6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Як працює наш чат?</a:t>
            </a:r>
            <a:endParaRPr sz="26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98" name="Google Shape;598;p106"/>
          <p:cNvSpPr txBox="1"/>
          <p:nvPr/>
        </p:nvSpPr>
        <p:spPr>
          <a:xfrm>
            <a:off x="157975" y="1012675"/>
            <a:ext cx="6618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Графічна схема клієнт-серверної архітектури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9" name="Google Shape;59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9525" y="2264300"/>
            <a:ext cx="2007350" cy="200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175" y="2108075"/>
            <a:ext cx="1085500" cy="108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7250" y="2594325"/>
            <a:ext cx="1085500" cy="108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0425" y="3032525"/>
            <a:ext cx="1085500" cy="108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725" y="3480775"/>
            <a:ext cx="1085500" cy="108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4" name="Google Shape;604;p106"/>
          <p:cNvCxnSpPr/>
          <p:nvPr/>
        </p:nvCxnSpPr>
        <p:spPr>
          <a:xfrm>
            <a:off x="1880675" y="2537825"/>
            <a:ext cx="4890300" cy="413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5" name="Google Shape;605;p106"/>
          <p:cNvCxnSpPr>
            <a:stCxn id="602" idx="0"/>
          </p:cNvCxnSpPr>
          <p:nvPr/>
        </p:nvCxnSpPr>
        <p:spPr>
          <a:xfrm>
            <a:off x="2133175" y="3032525"/>
            <a:ext cx="4632000" cy="69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6" name="Google Shape;606;p106"/>
          <p:cNvCxnSpPr>
            <a:stCxn id="603" idx="0"/>
          </p:cNvCxnSpPr>
          <p:nvPr/>
        </p:nvCxnSpPr>
        <p:spPr>
          <a:xfrm flipH="1" rot="10800000">
            <a:off x="2821475" y="3297175"/>
            <a:ext cx="3899100" cy="183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7" name="Google Shape;607;p106"/>
          <p:cNvCxnSpPr>
            <a:stCxn id="603" idx="3"/>
          </p:cNvCxnSpPr>
          <p:nvPr/>
        </p:nvCxnSpPr>
        <p:spPr>
          <a:xfrm flipH="1" rot="10800000">
            <a:off x="3364225" y="3497925"/>
            <a:ext cx="3345300" cy="525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107"/>
          <p:cNvSpPr/>
          <p:nvPr/>
        </p:nvSpPr>
        <p:spPr>
          <a:xfrm>
            <a:off x="2799904" y="557957"/>
            <a:ext cx="3544119" cy="4429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2800"/>
              <a:buFont typeface="DM Sans SemiBold"/>
              <a:buNone/>
            </a:pPr>
            <a:r>
              <a:rPr lang="uk" sz="2600">
                <a:solidFill>
                  <a:srgbClr val="602B7A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Що таке сервер?</a:t>
            </a:r>
            <a:endParaRPr b="0" i="0" sz="2800" u="none" cap="none" strike="noStrike">
              <a:solidFill>
                <a:srgbClr val="602B7A"/>
              </a:solidFill>
            </a:endParaRPr>
          </a:p>
        </p:txBody>
      </p:sp>
      <p:sp>
        <p:nvSpPr>
          <p:cNvPr id="614" name="Google Shape;614;p107"/>
          <p:cNvSpPr/>
          <p:nvPr/>
        </p:nvSpPr>
        <p:spPr>
          <a:xfrm>
            <a:off x="496119" y="1213544"/>
            <a:ext cx="8151763" cy="453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100"/>
              <a:buFont typeface="Inter Medium"/>
              <a:buNone/>
            </a:pPr>
            <a:r>
              <a:rPr b="0" i="0" lang="uk" sz="11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Сервер — це серце мережі, що безперервно надає послуги та ресурси іншим комп'ютерам. На відміну від звичайного комп'ютера, сервери:</a:t>
            </a:r>
            <a:endParaRPr b="0" i="0" sz="1100" u="none" cap="none" strike="noStrike"/>
          </a:p>
        </p:txBody>
      </p:sp>
      <p:sp>
        <p:nvSpPr>
          <p:cNvPr id="615" name="Google Shape;615;p107"/>
          <p:cNvSpPr/>
          <p:nvPr/>
        </p:nvSpPr>
        <p:spPr>
          <a:xfrm>
            <a:off x="496119" y="1826642"/>
            <a:ext cx="4004965" cy="1081758"/>
          </a:xfrm>
          <a:prstGeom prst="roundRect">
            <a:avLst>
              <a:gd fmla="val 1966" name="adj"/>
            </a:avLst>
          </a:prstGeom>
          <a:solidFill>
            <a:srgbClr val="FFFFFF"/>
          </a:solidFill>
          <a:ln cap="flat" cmpd="sng" w="30475">
            <a:solidFill>
              <a:srgbClr val="D8D4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107"/>
          <p:cNvSpPr/>
          <p:nvPr/>
        </p:nvSpPr>
        <p:spPr>
          <a:xfrm>
            <a:off x="496119" y="1826642"/>
            <a:ext cx="76200" cy="1081758"/>
          </a:xfrm>
          <a:prstGeom prst="roundRect">
            <a:avLst>
              <a:gd fmla="val 27907" name="adj"/>
            </a:avLst>
          </a:prstGeom>
          <a:solidFill>
            <a:srgbClr val="1C9770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107"/>
          <p:cNvSpPr/>
          <p:nvPr/>
        </p:nvSpPr>
        <p:spPr>
          <a:xfrm>
            <a:off x="733128" y="1987451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DM Sans SemiBold"/>
              <a:buNone/>
            </a:pPr>
            <a:r>
              <a:rPr b="1" i="0" lang="uk" sz="140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Працюють 24/7:</a:t>
            </a:r>
            <a:endParaRPr b="0" i="0" sz="1400" u="none" cap="none" strike="noStrike"/>
          </a:p>
        </p:txBody>
      </p:sp>
      <p:sp>
        <p:nvSpPr>
          <p:cNvPr id="618" name="Google Shape;618;p107"/>
          <p:cNvSpPr/>
          <p:nvPr/>
        </p:nvSpPr>
        <p:spPr>
          <a:xfrm>
            <a:off x="733128" y="2293963"/>
            <a:ext cx="3607148" cy="453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100"/>
              <a:buFont typeface="Inter Medium"/>
              <a:buNone/>
            </a:pPr>
            <a:r>
              <a:rPr b="0" i="0" lang="uk" sz="11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Забезпечують постійний доступ до даних та програм.</a:t>
            </a:r>
            <a:endParaRPr b="0" i="0" sz="1100" u="none" cap="none" strike="noStrike"/>
          </a:p>
        </p:txBody>
      </p:sp>
      <p:sp>
        <p:nvSpPr>
          <p:cNvPr id="619" name="Google Shape;619;p107"/>
          <p:cNvSpPr/>
          <p:nvPr/>
        </p:nvSpPr>
        <p:spPr>
          <a:xfrm>
            <a:off x="4642843" y="1826642"/>
            <a:ext cx="4005039" cy="1081758"/>
          </a:xfrm>
          <a:prstGeom prst="roundRect">
            <a:avLst>
              <a:gd fmla="val 1966" name="adj"/>
            </a:avLst>
          </a:prstGeom>
          <a:solidFill>
            <a:srgbClr val="FFFFFF"/>
          </a:solidFill>
          <a:ln cap="flat" cmpd="sng" w="30475">
            <a:solidFill>
              <a:srgbClr val="D8D4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107"/>
          <p:cNvSpPr/>
          <p:nvPr/>
        </p:nvSpPr>
        <p:spPr>
          <a:xfrm>
            <a:off x="4642842" y="1826642"/>
            <a:ext cx="76200" cy="1081758"/>
          </a:xfrm>
          <a:prstGeom prst="roundRect">
            <a:avLst>
              <a:gd fmla="val 27907" name="adj"/>
            </a:avLst>
          </a:prstGeom>
          <a:solidFill>
            <a:srgbClr val="1C9770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107"/>
          <p:cNvSpPr/>
          <p:nvPr/>
        </p:nvSpPr>
        <p:spPr>
          <a:xfrm>
            <a:off x="4879851" y="1987451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DM Sans SemiBold"/>
              <a:buNone/>
            </a:pPr>
            <a:r>
              <a:rPr b="1" i="0" lang="uk" sz="140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Надійніші:</a:t>
            </a:r>
            <a:endParaRPr b="0" i="0" sz="1400" u="none" cap="none" strike="noStrike"/>
          </a:p>
        </p:txBody>
      </p:sp>
      <p:sp>
        <p:nvSpPr>
          <p:cNvPr id="622" name="Google Shape;622;p107"/>
          <p:cNvSpPr/>
          <p:nvPr/>
        </p:nvSpPr>
        <p:spPr>
          <a:xfrm>
            <a:off x="4879851" y="2293963"/>
            <a:ext cx="3607222" cy="453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100"/>
              <a:buFont typeface="Inter Medium"/>
              <a:buNone/>
            </a:pPr>
            <a:r>
              <a:rPr b="0" i="0" lang="uk" sz="11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Мають резервні компоненти та системи для безперебійної роботи.</a:t>
            </a:r>
            <a:endParaRPr b="0" i="0" sz="1100" u="none" cap="none" strike="noStrike"/>
          </a:p>
        </p:txBody>
      </p:sp>
      <p:sp>
        <p:nvSpPr>
          <p:cNvPr id="623" name="Google Shape;623;p107"/>
          <p:cNvSpPr/>
          <p:nvPr/>
        </p:nvSpPr>
        <p:spPr>
          <a:xfrm>
            <a:off x="496119" y="3050158"/>
            <a:ext cx="4004965" cy="1535386"/>
          </a:xfrm>
          <a:prstGeom prst="roundRect">
            <a:avLst>
              <a:gd fmla="val 1385" name="adj"/>
            </a:avLst>
          </a:prstGeom>
          <a:solidFill>
            <a:srgbClr val="FFFFFF"/>
          </a:solidFill>
          <a:ln cap="flat" cmpd="sng" w="30475">
            <a:solidFill>
              <a:srgbClr val="D8D4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107"/>
          <p:cNvSpPr/>
          <p:nvPr/>
        </p:nvSpPr>
        <p:spPr>
          <a:xfrm>
            <a:off x="496119" y="3050158"/>
            <a:ext cx="76200" cy="1535386"/>
          </a:xfrm>
          <a:prstGeom prst="roundRect">
            <a:avLst>
              <a:gd fmla="val 27907" name="adj"/>
            </a:avLst>
          </a:prstGeom>
          <a:solidFill>
            <a:srgbClr val="1C9770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107"/>
          <p:cNvSpPr/>
          <p:nvPr/>
        </p:nvSpPr>
        <p:spPr>
          <a:xfrm>
            <a:off x="733128" y="3210967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DM Sans SemiBold"/>
              <a:buNone/>
            </a:pPr>
            <a:r>
              <a:rPr b="1" i="0" lang="uk" sz="140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Потужніші:</a:t>
            </a:r>
            <a:endParaRPr b="0" i="0" sz="1400" u="none" cap="none" strike="noStrike"/>
          </a:p>
        </p:txBody>
      </p:sp>
      <p:sp>
        <p:nvSpPr>
          <p:cNvPr id="626" name="Google Shape;626;p107"/>
          <p:cNvSpPr/>
          <p:nvPr/>
        </p:nvSpPr>
        <p:spPr>
          <a:xfrm>
            <a:off x="733128" y="3517478"/>
            <a:ext cx="3607148" cy="680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100"/>
              <a:buFont typeface="Inter Medium"/>
              <a:buNone/>
            </a:pPr>
            <a:r>
              <a:rPr b="0" i="0" lang="uk" sz="11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Оснащені високопродуктивними процесорами, великим обсягом оперативної пам'яті та швидким сховищем даних.</a:t>
            </a:r>
            <a:endParaRPr b="0" i="0" sz="1100" u="none" cap="none" strike="noStrike"/>
          </a:p>
        </p:txBody>
      </p:sp>
      <p:sp>
        <p:nvSpPr>
          <p:cNvPr id="627" name="Google Shape;627;p107"/>
          <p:cNvSpPr/>
          <p:nvPr/>
        </p:nvSpPr>
        <p:spPr>
          <a:xfrm>
            <a:off x="4642843" y="3050158"/>
            <a:ext cx="4005039" cy="1535386"/>
          </a:xfrm>
          <a:prstGeom prst="roundRect">
            <a:avLst>
              <a:gd fmla="val 1385" name="adj"/>
            </a:avLst>
          </a:prstGeom>
          <a:solidFill>
            <a:srgbClr val="FFFFFF"/>
          </a:solidFill>
          <a:ln cap="flat" cmpd="sng" w="30475">
            <a:solidFill>
              <a:srgbClr val="D8D4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107"/>
          <p:cNvSpPr/>
          <p:nvPr/>
        </p:nvSpPr>
        <p:spPr>
          <a:xfrm>
            <a:off x="4642842" y="3050158"/>
            <a:ext cx="76200" cy="1535386"/>
          </a:xfrm>
          <a:prstGeom prst="roundRect">
            <a:avLst>
              <a:gd fmla="val 27907" name="adj"/>
            </a:avLst>
          </a:prstGeom>
          <a:solidFill>
            <a:srgbClr val="1C9770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107"/>
          <p:cNvSpPr/>
          <p:nvPr/>
        </p:nvSpPr>
        <p:spPr>
          <a:xfrm>
            <a:off x="4879851" y="3210967"/>
            <a:ext cx="2950443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DM Sans SemiBold"/>
              <a:buNone/>
            </a:pPr>
            <a:r>
              <a:rPr b="1" i="0" lang="uk" sz="140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Забезпечують спільний доступ:</a:t>
            </a:r>
            <a:endParaRPr b="0" i="0" sz="1400" u="none" cap="none" strike="noStrike"/>
          </a:p>
        </p:txBody>
      </p:sp>
      <p:sp>
        <p:nvSpPr>
          <p:cNvPr id="630" name="Google Shape;630;p107"/>
          <p:cNvSpPr/>
          <p:nvPr/>
        </p:nvSpPr>
        <p:spPr>
          <a:xfrm>
            <a:off x="4879851" y="3517478"/>
            <a:ext cx="3607222" cy="9072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100"/>
              <a:buFont typeface="Inter Medium"/>
              <a:buNone/>
            </a:pPr>
            <a:r>
              <a:rPr b="0" i="0" lang="uk" sz="11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Дозволяють багатьом користувачам одночасно підключатися та використовувати спільні ресурси, такі як файли, вебсайти, бази даних та електронна пошта.</a:t>
            </a:r>
            <a:endParaRPr b="0" i="0" sz="1100" u="none" cap="none" strike="noStrike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08"/>
          <p:cNvSpPr/>
          <p:nvPr/>
        </p:nvSpPr>
        <p:spPr>
          <a:xfrm>
            <a:off x="496119" y="570458"/>
            <a:ext cx="8151763" cy="8859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2800"/>
              <a:buFont typeface="DM Sans SemiBold"/>
              <a:buNone/>
            </a:pPr>
            <a:r>
              <a:rPr lang="uk" sz="2600">
                <a:solidFill>
                  <a:srgbClr val="602B7A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Як працює сервер та його переваги над звичайним комп'ютером</a:t>
            </a:r>
            <a:endParaRPr sz="2600">
              <a:solidFill>
                <a:srgbClr val="602B7A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37" name="Google Shape;637;p108"/>
          <p:cNvSpPr/>
          <p:nvPr/>
        </p:nvSpPr>
        <p:spPr>
          <a:xfrm>
            <a:off x="496119" y="1810792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400"/>
              <a:buFont typeface="DM Sans SemiBold"/>
              <a:buNone/>
            </a:pPr>
            <a:r>
              <a:rPr b="1" i="0" lang="uk" sz="1400" u="none" cap="none" strike="noStrike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Принципи роботи</a:t>
            </a:r>
            <a:endParaRPr b="0" i="0" sz="1400" u="none" cap="none" strike="noStrike"/>
          </a:p>
        </p:txBody>
      </p:sp>
      <p:sp>
        <p:nvSpPr>
          <p:cNvPr id="638" name="Google Shape;638;p108"/>
          <p:cNvSpPr/>
          <p:nvPr/>
        </p:nvSpPr>
        <p:spPr>
          <a:xfrm>
            <a:off x="496119" y="2174007"/>
            <a:ext cx="3902943" cy="453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100"/>
              <a:buFont typeface="Inter Medium"/>
              <a:buNone/>
            </a:pPr>
            <a:r>
              <a:rPr b="0" i="0" lang="uk" sz="11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Сервер постійно «слухає» мережеві запити, швидко обробляє їх і надає доступ до даних чи послуг.</a:t>
            </a:r>
            <a:endParaRPr b="0" i="0" sz="1100" u="none" cap="none" strike="noStrike"/>
          </a:p>
        </p:txBody>
      </p:sp>
      <p:sp>
        <p:nvSpPr>
          <p:cNvPr id="639" name="Google Shape;639;p108"/>
          <p:cNvSpPr/>
          <p:nvPr/>
        </p:nvSpPr>
        <p:spPr>
          <a:xfrm>
            <a:off x="496119" y="2755181"/>
            <a:ext cx="3902943" cy="6804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100"/>
              <a:buFont typeface="Inter Medium"/>
              <a:buNone/>
            </a:pPr>
            <a:r>
              <a:rPr b="0" i="0" lang="uk" sz="11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Він служить мостом між вашими запитами та потрібною інформацією, забезпечуючи миттєвий обмін даними.</a:t>
            </a:r>
            <a:endParaRPr b="0" i="0" sz="1100" u="none" cap="none" strike="noStrike"/>
          </a:p>
        </p:txBody>
      </p:sp>
      <p:sp>
        <p:nvSpPr>
          <p:cNvPr id="640" name="Google Shape;640;p108"/>
          <p:cNvSpPr/>
          <p:nvPr/>
        </p:nvSpPr>
        <p:spPr>
          <a:xfrm>
            <a:off x="4749701" y="1810792"/>
            <a:ext cx="2053456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400"/>
              <a:buFont typeface="DM Sans SemiBold"/>
              <a:buNone/>
            </a:pPr>
            <a:r>
              <a:rPr b="1" i="0" lang="uk" sz="1400" u="none" cap="none" strike="noStrike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Відмінності та переваги</a:t>
            </a:r>
            <a:endParaRPr b="0" i="0" sz="1400" u="none" cap="none" strike="noStrike"/>
          </a:p>
        </p:txBody>
      </p:sp>
      <p:sp>
        <p:nvSpPr>
          <p:cNvPr id="641" name="Google Shape;641;p108"/>
          <p:cNvSpPr/>
          <p:nvPr/>
        </p:nvSpPr>
        <p:spPr>
          <a:xfrm>
            <a:off x="4749701" y="2174007"/>
            <a:ext cx="3902943" cy="453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100"/>
              <a:buFont typeface="Inter Medium"/>
              <a:buNone/>
            </a:pPr>
            <a:r>
              <a:rPr b="1" i="0" lang="uk" sz="11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Потужність:</a:t>
            </a:r>
            <a:r>
              <a:rPr b="0" i="0" lang="uk" sz="11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 Значно потужніші процесори та більший обсяг пам’яті.</a:t>
            </a:r>
            <a:endParaRPr b="0" i="0" sz="1100" u="none" cap="none" strike="noStrike"/>
          </a:p>
        </p:txBody>
      </p:sp>
      <p:sp>
        <p:nvSpPr>
          <p:cNvPr id="642" name="Google Shape;642;p108"/>
          <p:cNvSpPr/>
          <p:nvPr/>
        </p:nvSpPr>
        <p:spPr>
          <a:xfrm>
            <a:off x="4749701" y="2677195"/>
            <a:ext cx="3902943" cy="453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100"/>
              <a:buFont typeface="Inter Medium"/>
              <a:buNone/>
            </a:pPr>
            <a:r>
              <a:rPr b="1" i="0" lang="uk" sz="11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Надійність:</a:t>
            </a:r>
            <a:r>
              <a:rPr b="0" i="0" lang="uk" sz="11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 Надійне живлення та охолодження для безперервної роботи 24/7.</a:t>
            </a:r>
            <a:endParaRPr b="0" i="0" sz="1100" u="none" cap="none" strike="noStrike"/>
          </a:p>
        </p:txBody>
      </p:sp>
      <p:sp>
        <p:nvSpPr>
          <p:cNvPr id="643" name="Google Shape;643;p108"/>
          <p:cNvSpPr/>
          <p:nvPr/>
        </p:nvSpPr>
        <p:spPr>
          <a:xfrm>
            <a:off x="4749701" y="3180382"/>
            <a:ext cx="3902943" cy="453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100"/>
              <a:buFont typeface="Inter Medium"/>
              <a:buNone/>
            </a:pPr>
            <a:r>
              <a:rPr b="1" i="0" lang="uk" sz="11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Масштабність:</a:t>
            </a:r>
            <a:r>
              <a:rPr b="0" i="0" lang="uk" sz="11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 Здатність одночасно обслуговувати сотні або тисячі користувачів.</a:t>
            </a:r>
            <a:endParaRPr b="0" i="0" sz="1100" u="none" cap="none" strike="noStrike"/>
          </a:p>
        </p:txBody>
      </p:sp>
      <p:sp>
        <p:nvSpPr>
          <p:cNvPr id="644" name="Google Shape;644;p108"/>
          <p:cNvSpPr/>
          <p:nvPr/>
        </p:nvSpPr>
        <p:spPr>
          <a:xfrm>
            <a:off x="4749701" y="3683571"/>
            <a:ext cx="3902943" cy="453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100"/>
              <a:buFont typeface="Inter Medium"/>
              <a:buNone/>
            </a:pPr>
            <a:r>
              <a:rPr b="1" i="0" lang="uk" sz="11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Безпека:</a:t>
            </a:r>
            <a:r>
              <a:rPr b="0" i="0" lang="uk" sz="11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 Підвищений рівень стабільності та захисту даних.</a:t>
            </a:r>
            <a:endParaRPr b="0" i="0" sz="1100" u="none" cap="none" strike="noStrike"/>
          </a:p>
        </p:txBody>
      </p:sp>
      <p:sp>
        <p:nvSpPr>
          <p:cNvPr id="645" name="Google Shape;645;p108"/>
          <p:cNvSpPr/>
          <p:nvPr/>
        </p:nvSpPr>
        <p:spPr>
          <a:xfrm>
            <a:off x="496119" y="4346228"/>
            <a:ext cx="815176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C9770"/>
              </a:buClr>
              <a:buSzPts val="1100"/>
              <a:buFont typeface="Inter Medium"/>
              <a:buNone/>
            </a:pPr>
            <a:r>
              <a:rPr b="0" i="0" lang="uk" sz="1100" u="none" cap="none" strike="noStrike">
                <a:solidFill>
                  <a:srgbClr val="1C9770"/>
                </a:solidFill>
                <a:latin typeface="Inter Medium"/>
                <a:ea typeface="Inter Medium"/>
                <a:cs typeface="Inter Medium"/>
                <a:sym typeface="Inter Medium"/>
              </a:rPr>
              <a:t>Наприклад:</a:t>
            </a:r>
            <a:r>
              <a:rPr b="0" i="0" lang="uk" sz="11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 Ваш браузер (клієнт) запитує сторінку, а комп'ютер, що її надсилає, є </a:t>
            </a:r>
            <a:r>
              <a:rPr b="1" i="0" lang="uk" sz="11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веб-сервером</a:t>
            </a:r>
            <a:r>
              <a:rPr b="0" i="0" lang="uk" sz="11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.</a:t>
            </a:r>
            <a:endParaRPr b="0" i="0" sz="1100" u="none" cap="none" strike="noStrike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9"/>
          <p:cNvSpPr txBox="1"/>
          <p:nvPr/>
        </p:nvSpPr>
        <p:spPr>
          <a:xfrm>
            <a:off x="157975" y="163575"/>
            <a:ext cx="8298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6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Що таке клієнт?</a:t>
            </a:r>
            <a:endParaRPr sz="26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51" name="Google Shape;651;p109"/>
          <p:cNvSpPr txBox="1"/>
          <p:nvPr/>
        </p:nvSpPr>
        <p:spPr>
          <a:xfrm>
            <a:off x="236125" y="992125"/>
            <a:ext cx="66186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Клієнт –</a:t>
            </a:r>
            <a:r>
              <a:rPr b="1" lang="uk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uk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програма або пристрій, який звертається до сервера за послугою чи даними. Браузер (клієнт) відкриває сайт (сервер); мобільний додаток пошти звертається до поштового сервера; гравець під’єднується до ігрового сервера.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Алгоритм взаємодії клієнтів з сервером: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клієнт надсилає запит;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сервер обробляє;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повертає відповідь;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клієнт зчитує відповідь.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Одночасно можуть працювати багато клієнтів. 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2" name="Google Shape;652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4175" y="2571750"/>
            <a:ext cx="1493100" cy="149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10"/>
          <p:cNvSpPr txBox="1"/>
          <p:nvPr/>
        </p:nvSpPr>
        <p:spPr>
          <a:xfrm>
            <a:off x="157975" y="163575"/>
            <a:ext cx="8298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6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Роль клієнта у консольному чаті</a:t>
            </a:r>
            <a:endParaRPr sz="26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58" name="Google Shape;658;p110"/>
          <p:cNvSpPr txBox="1"/>
          <p:nvPr/>
        </p:nvSpPr>
        <p:spPr>
          <a:xfrm>
            <a:off x="157975" y="1340125"/>
            <a:ext cx="4680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Клієнти під’єднуються до адреси сервера (HOST:PORT), надсилають нік, бачать чужі повідомлення й надсилають свої. 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Клієнти бачать вітальний банер, хто онлайн, час біля кожного повідомлення.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Якщо сервер недоступний, то клієнт покаже помилку підключення — клієнт залежить від сервера.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9" name="Google Shape;65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6746" y="1078650"/>
            <a:ext cx="4063500" cy="29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84"/>
          <p:cNvSpPr/>
          <p:nvPr/>
        </p:nvSpPr>
        <p:spPr>
          <a:xfrm>
            <a:off x="895025" y="1755175"/>
            <a:ext cx="4829700" cy="111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84"/>
          <p:cNvSpPr/>
          <p:nvPr/>
        </p:nvSpPr>
        <p:spPr>
          <a:xfrm>
            <a:off x="1051950" y="1633125"/>
            <a:ext cx="4481100" cy="69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84"/>
          <p:cNvSpPr txBox="1"/>
          <p:nvPr/>
        </p:nvSpPr>
        <p:spPr>
          <a:xfrm>
            <a:off x="845000" y="1119400"/>
            <a:ext cx="5605500" cy="27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>
              <a:solidFill>
                <a:srgbClr val="531A6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 sz="2700">
                <a:solidFill>
                  <a:srgbClr val="531A6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Яка робота була зроблена</a:t>
            </a:r>
            <a:endParaRPr sz="2700">
              <a:solidFill>
                <a:srgbClr val="531A6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 sz="2700">
                <a:solidFill>
                  <a:srgbClr val="531A6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Результат</a:t>
            </a:r>
            <a:endParaRPr sz="2700">
              <a:solidFill>
                <a:srgbClr val="531A6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uk" sz="2700">
                <a:solidFill>
                  <a:srgbClr val="531A6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Що чекає далі?</a:t>
            </a:r>
            <a:endParaRPr sz="2700">
              <a:solidFill>
                <a:srgbClr val="531A6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34" name="Google Shape;434;p84"/>
          <p:cNvSpPr txBox="1"/>
          <p:nvPr/>
        </p:nvSpPr>
        <p:spPr>
          <a:xfrm>
            <a:off x="792625" y="2233900"/>
            <a:ext cx="7319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"/>
              <a:buChar char="●"/>
            </a:pPr>
            <a:r>
              <a:t/>
            </a:r>
            <a:endParaRPr b="1"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preencoded.png" id="435" name="Google Shape;435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825" y="2158150"/>
            <a:ext cx="265747" cy="31005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84"/>
          <p:cNvSpPr txBox="1"/>
          <p:nvPr/>
        </p:nvSpPr>
        <p:spPr>
          <a:xfrm>
            <a:off x="998000" y="1239525"/>
            <a:ext cx="4535100" cy="13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uk" sz="3900">
                <a:solidFill>
                  <a:srgbClr val="531A6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uk" sz="3900">
                <a:solidFill>
                  <a:srgbClr val="FF665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Сьогодні:</a:t>
            </a:r>
            <a:endParaRPr sz="3900">
              <a:solidFill>
                <a:srgbClr val="FF6658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7" name="Google Shape;437;p84"/>
          <p:cNvSpPr txBox="1"/>
          <p:nvPr/>
        </p:nvSpPr>
        <p:spPr>
          <a:xfrm>
            <a:off x="441700" y="900075"/>
            <a:ext cx="448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descr="preencoded.png" id="438" name="Google Shape;438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825" y="2767750"/>
            <a:ext cx="265747" cy="31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9" name="Google Shape;439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825" y="3453550"/>
            <a:ext cx="265747" cy="3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11"/>
          <p:cNvSpPr txBox="1"/>
          <p:nvPr/>
        </p:nvSpPr>
        <p:spPr>
          <a:xfrm>
            <a:off x="157975" y="163575"/>
            <a:ext cx="8298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6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Основні технології, які ми використали</a:t>
            </a:r>
            <a:endParaRPr sz="26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65" name="Google Shape;665;p111"/>
          <p:cNvSpPr txBox="1"/>
          <p:nvPr/>
        </p:nvSpPr>
        <p:spPr>
          <a:xfrm>
            <a:off x="236125" y="992125"/>
            <a:ext cx="6618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Ми використали: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uk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 та бібліотеку `socket` – як ми зробили передачу повідомлень.  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uk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Бібліотека</a:t>
            </a:r>
            <a:r>
              <a:rPr b="1" lang="uk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threading – для розподілу потоків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6" name="Google Shape;666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9797" y="2627150"/>
            <a:ext cx="1884525" cy="188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8975" y="2909375"/>
            <a:ext cx="1757925" cy="175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12"/>
          <p:cNvSpPr txBox="1"/>
          <p:nvPr>
            <p:ph type="title"/>
          </p:nvPr>
        </p:nvSpPr>
        <p:spPr>
          <a:xfrm>
            <a:off x="311700" y="175150"/>
            <a:ext cx="85062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lang="uk" sz="2600">
                <a:solidFill>
                  <a:srgbClr val="531A6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Socket в Python: Основи мережевого програмування</a:t>
            </a:r>
            <a:endParaRPr b="1" sz="2300">
              <a:solidFill>
                <a:srgbClr val="531A6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673" name="Google Shape;673;p112"/>
          <p:cNvSpPr txBox="1"/>
          <p:nvPr>
            <p:ph idx="1" type="body"/>
          </p:nvPr>
        </p:nvSpPr>
        <p:spPr>
          <a:xfrm>
            <a:off x="215700" y="1192350"/>
            <a:ext cx="8712600" cy="3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972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Montserrat"/>
              <a:buChar char="●"/>
            </a:pPr>
            <a:r>
              <a:rPr b="1" lang="uk" sz="1205">
                <a:solidFill>
                  <a:srgbClr val="602B7A"/>
                </a:solidFill>
                <a:latin typeface="Montserrat"/>
                <a:ea typeface="Montserrat"/>
                <a:cs typeface="Montserrat"/>
                <a:sym typeface="Montserrat"/>
              </a:rPr>
              <a:t>Socket — це кінцева точка для обміну даними між пристроями в мережі.</a:t>
            </a:r>
            <a:endParaRPr b="1" sz="1205">
              <a:solidFill>
                <a:srgbClr val="602B7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972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Montserrat"/>
              <a:buChar char="●"/>
            </a:pPr>
            <a:r>
              <a:rPr b="1" lang="uk" sz="1205">
                <a:solidFill>
                  <a:srgbClr val="602B7A"/>
                </a:solidFill>
                <a:latin typeface="Montserrat"/>
                <a:ea typeface="Montserrat"/>
                <a:cs typeface="Montserrat"/>
                <a:sym typeface="Montserrat"/>
              </a:rPr>
              <a:t>У Python модуль socket надає інтерфейс до BSD сокетів, що дозволяє створювати сервери і клієнти.</a:t>
            </a:r>
            <a:endParaRPr b="1" sz="1205">
              <a:solidFill>
                <a:srgbClr val="602B7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972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Montserrat"/>
              <a:buChar char="●"/>
            </a:pPr>
            <a:r>
              <a:rPr b="1" lang="uk" sz="1205">
                <a:solidFill>
                  <a:srgbClr val="602B7A"/>
                </a:solidFill>
                <a:latin typeface="Montserrat"/>
                <a:ea typeface="Montserrat"/>
                <a:cs typeface="Montserrat"/>
                <a:sym typeface="Montserrat"/>
              </a:rPr>
              <a:t>Основні кроки: створення сокета, прив’язка до IP і порту (.bind()), прослуховування (.listen()), прийом з’єднань (.accept()) та обмін даними (.send(), .recv()).</a:t>
            </a:r>
            <a:endParaRPr b="1" sz="1205">
              <a:solidFill>
                <a:srgbClr val="602B7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972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Montserrat"/>
              <a:buChar char="●"/>
            </a:pPr>
            <a:r>
              <a:rPr b="1" lang="uk" sz="1205">
                <a:solidFill>
                  <a:srgbClr val="602B7A"/>
                </a:solidFill>
                <a:latin typeface="Montserrat"/>
                <a:ea typeface="Montserrat"/>
                <a:cs typeface="Montserrat"/>
                <a:sym typeface="Montserrat"/>
              </a:rPr>
              <a:t>Приклад: сервер приймає підключення клієнта, отримує повідомлення і відсилає відповідь.</a:t>
            </a:r>
            <a:endParaRPr b="1" sz="1205">
              <a:solidFill>
                <a:srgbClr val="602B7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972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Montserrat"/>
              <a:buChar char="●"/>
            </a:pPr>
            <a:r>
              <a:rPr b="1" lang="uk" sz="1205">
                <a:solidFill>
                  <a:srgbClr val="602B7A"/>
                </a:solidFill>
                <a:latin typeface="Montserrat"/>
                <a:ea typeface="Montserrat"/>
                <a:cs typeface="Montserrat"/>
                <a:sym typeface="Montserrat"/>
              </a:rPr>
              <a:t>Socket підтримує TCP (надійний, орієнтований на з’єднання) і UDP (швидкий, без встановлення з’єднання).</a:t>
            </a:r>
            <a:endParaRPr b="1" sz="1205">
              <a:solidFill>
                <a:srgbClr val="602B7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972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Montserrat"/>
              <a:buChar char="●"/>
            </a:pPr>
            <a:r>
              <a:rPr b="1" lang="uk" sz="1205">
                <a:solidFill>
                  <a:srgbClr val="602B7A"/>
                </a:solidFill>
                <a:latin typeface="Montserrat"/>
                <a:ea typeface="Montserrat"/>
                <a:cs typeface="Montserrat"/>
                <a:sym typeface="Montserrat"/>
              </a:rPr>
              <a:t>Використання сокетів — основа для створення чатів, веб-серверів, ігор та інших мережевих додатків.</a:t>
            </a:r>
            <a:endParaRPr b="1" sz="1205">
              <a:solidFill>
                <a:srgbClr val="602B7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972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Montserrat"/>
              <a:buChar char="●"/>
            </a:pPr>
            <a:r>
              <a:rPr b="1" lang="uk" sz="1205">
                <a:solidFill>
                  <a:srgbClr val="602B7A"/>
                </a:solidFill>
                <a:latin typeface="Montserrat"/>
                <a:ea typeface="Montserrat"/>
                <a:cs typeface="Montserrat"/>
                <a:sym typeface="Montserrat"/>
              </a:rPr>
              <a:t>Python робить роботу з сокетами простою, але потужною, дозволяючи керувати одночасними підключеннями та обробляти помилки.</a:t>
            </a:r>
            <a:endParaRPr b="1" sz="112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530"/>
              <a:buNone/>
            </a:pPr>
            <a:r>
              <a:t/>
            </a:r>
            <a:endParaRPr sz="1545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13"/>
          <p:cNvSpPr txBox="1"/>
          <p:nvPr/>
        </p:nvSpPr>
        <p:spPr>
          <a:xfrm>
            <a:off x="157975" y="163575"/>
            <a:ext cx="8298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6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Як працює threading</a:t>
            </a:r>
            <a:endParaRPr sz="26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679" name="Google Shape;679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7612" y="2657887"/>
            <a:ext cx="1639924" cy="1639924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113"/>
          <p:cNvSpPr txBox="1"/>
          <p:nvPr/>
        </p:nvSpPr>
        <p:spPr>
          <a:xfrm>
            <a:off x="200700" y="869725"/>
            <a:ext cx="8742600" cy="31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900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threading</a:t>
            </a:r>
            <a:r>
              <a:rPr lang="uk" sz="19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 – це спосіб розділення виконання програми на кілька паралельних задач</a:t>
            </a:r>
            <a:endParaRPr sz="19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9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Клієнт чату повинен виконувати одночасно 2 задачі: відправляти повідомлення і їх отримувати.</a:t>
            </a:r>
            <a:endParaRPr sz="19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9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Саме завдяки потокам (threads) це є можливим.</a:t>
            </a:r>
            <a:endParaRPr sz="19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14"/>
          <p:cNvSpPr txBox="1"/>
          <p:nvPr/>
        </p:nvSpPr>
        <p:spPr>
          <a:xfrm>
            <a:off x="157975" y="163575"/>
            <a:ext cx="8298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6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Проблеми, які ми вирішували</a:t>
            </a:r>
            <a:endParaRPr sz="26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686" name="Google Shape;686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6225" y="2120650"/>
            <a:ext cx="2217775" cy="2217775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114"/>
          <p:cNvSpPr txBox="1"/>
          <p:nvPr/>
        </p:nvSpPr>
        <p:spPr>
          <a:xfrm>
            <a:off x="-206175" y="851425"/>
            <a:ext cx="7274400" cy="3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uk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Який протокол обрати: TCP чи UDP?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uk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Як підключити одразу декількох клієнтів?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uk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Що робити при помилках під час роботи сервера?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uk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Як реалізувати постійне відправлення повідомлень усім клієнтам?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uk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Як одночасно робити дві задачі?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15"/>
          <p:cNvSpPr txBox="1"/>
          <p:nvPr/>
        </p:nvSpPr>
        <p:spPr>
          <a:xfrm>
            <a:off x="157975" y="163575"/>
            <a:ext cx="8298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6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Що ми можемо покращити?</a:t>
            </a:r>
            <a:endParaRPr sz="26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93" name="Google Shape;693;p115"/>
          <p:cNvSpPr txBox="1"/>
          <p:nvPr/>
        </p:nvSpPr>
        <p:spPr>
          <a:xfrm>
            <a:off x="157975" y="600675"/>
            <a:ext cx="66186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uk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Виділення окремого потужного сервера для чату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uk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Графічний інтерфейс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uk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Збільшення швидкодії шляхом оптимізації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uk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Модерація повідомлень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uk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Перевірка ніків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uk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Кімнати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uk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Приватні повідомлення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uk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Антиспам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uk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Режим адміна в чаті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uk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Шифрування повідомлень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uk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Розгортання не тільки в локальній мережі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4" name="Google Shape;694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8325" y="2282375"/>
            <a:ext cx="1861550" cy="186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16"/>
          <p:cNvSpPr txBox="1"/>
          <p:nvPr/>
        </p:nvSpPr>
        <p:spPr>
          <a:xfrm>
            <a:off x="157975" y="163575"/>
            <a:ext cx="8298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6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Демонстрація кода та роботи чата</a:t>
            </a:r>
            <a:endParaRPr sz="26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00" name="Google Shape;700;p116"/>
          <p:cNvSpPr txBox="1"/>
          <p:nvPr/>
        </p:nvSpPr>
        <p:spPr>
          <a:xfrm>
            <a:off x="236125" y="992125"/>
            <a:ext cx="6618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Всі можуть привітатися, передавши своє повідомлення через наш проєкт.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01" name="Google Shape;701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3650" y="2210016"/>
            <a:ext cx="1976724" cy="197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17"/>
          <p:cNvSpPr txBox="1"/>
          <p:nvPr/>
        </p:nvSpPr>
        <p:spPr>
          <a:xfrm>
            <a:off x="698825" y="1621200"/>
            <a:ext cx="4631700" cy="129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600">
                <a:solidFill>
                  <a:srgbClr val="602B7A"/>
                </a:solidFill>
                <a:latin typeface="Montserrat"/>
                <a:ea typeface="Montserrat"/>
                <a:cs typeface="Montserrat"/>
                <a:sym typeface="Montserrat"/>
              </a:rPr>
              <a:t>Що нас чекає далі?</a:t>
            </a:r>
            <a:endParaRPr b="1" sz="3600">
              <a:solidFill>
                <a:srgbClr val="602B7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18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Що нас чекає далі?</a:t>
            </a:r>
            <a:endParaRPr/>
          </a:p>
        </p:txBody>
      </p:sp>
      <p:pic>
        <p:nvPicPr>
          <p:cNvPr id="712" name="Google Shape;712;p118" title="хлопчик+дівчинка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36600"/>
            <a:ext cx="1955698" cy="1490999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118"/>
          <p:cNvSpPr txBox="1"/>
          <p:nvPr/>
        </p:nvSpPr>
        <p:spPr>
          <a:xfrm>
            <a:off x="721600" y="237300"/>
            <a:ext cx="7325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Char char="★"/>
            </a:pPr>
            <a:r>
              <a:rPr b="1" lang="uk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Модуль CustomTkinter</a:t>
            </a:r>
            <a:endParaRPr b="1"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Char char="★"/>
            </a:pPr>
            <a:r>
              <a:rPr b="1" lang="uk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Проект “LogiTalk”</a:t>
            </a:r>
            <a:endParaRPr b="1"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Char char="★"/>
            </a:pPr>
            <a:r>
              <a:rPr b="1" lang="uk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Введення в Git</a:t>
            </a:r>
            <a:endParaRPr b="1"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Char char="★"/>
            </a:pPr>
            <a:r>
              <a:rPr b="1" lang="uk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Створення exe файлів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4" name="Google Shape;714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8750" y="1401450"/>
            <a:ext cx="3407274" cy="250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5648" y="2057350"/>
            <a:ext cx="2189764" cy="22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19"/>
          <p:cNvSpPr txBox="1"/>
          <p:nvPr/>
        </p:nvSpPr>
        <p:spPr>
          <a:xfrm>
            <a:off x="698825" y="1773600"/>
            <a:ext cx="3945000" cy="184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600">
                <a:solidFill>
                  <a:srgbClr val="602B7A"/>
                </a:solidFill>
                <a:latin typeface="Montserrat"/>
                <a:ea typeface="Montserrat"/>
                <a:cs typeface="Montserrat"/>
                <a:sym typeface="Montserrat"/>
              </a:rPr>
              <a:t>Дякуємо за увагу!</a:t>
            </a:r>
            <a:endParaRPr b="1" sz="3600">
              <a:solidFill>
                <a:srgbClr val="602B7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600">
                <a:solidFill>
                  <a:srgbClr val="602B7A"/>
                </a:solidFill>
                <a:latin typeface="Montserrat"/>
                <a:ea typeface="Montserrat"/>
                <a:cs typeface="Montserrat"/>
                <a:sym typeface="Montserrat"/>
              </a:rPr>
              <a:t>До зустрічі )</a:t>
            </a:r>
            <a:endParaRPr b="1" sz="3600">
              <a:solidFill>
                <a:srgbClr val="602B7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85"/>
          <p:cNvSpPr txBox="1"/>
          <p:nvPr/>
        </p:nvSpPr>
        <p:spPr>
          <a:xfrm>
            <a:off x="912450" y="917000"/>
            <a:ext cx="5579400" cy="8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4000">
                <a:solidFill>
                  <a:srgbClr val="531A6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Що ми вивчили: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5" name="Google Shape;445;p85"/>
          <p:cNvSpPr/>
          <p:nvPr/>
        </p:nvSpPr>
        <p:spPr>
          <a:xfrm>
            <a:off x="738100" y="1685450"/>
            <a:ext cx="2929200" cy="99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85"/>
          <p:cNvSpPr txBox="1"/>
          <p:nvPr/>
        </p:nvSpPr>
        <p:spPr>
          <a:xfrm>
            <a:off x="933300" y="1793600"/>
            <a:ext cx="68760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 SemiBold"/>
              <a:buChar char="●"/>
            </a:pPr>
            <a:r>
              <a:rPr lang="uk" sz="2100">
                <a:solidFill>
                  <a:srgbClr val="531A6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Основи роботи socket</a:t>
            </a:r>
            <a:endParaRPr sz="2100">
              <a:solidFill>
                <a:srgbClr val="531A6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619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 SemiBold"/>
              <a:buChar char="●"/>
            </a:pPr>
            <a:r>
              <a:rPr lang="uk" sz="2100">
                <a:solidFill>
                  <a:srgbClr val="531A6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Структури даних</a:t>
            </a:r>
            <a:endParaRPr sz="2100">
              <a:solidFill>
                <a:srgbClr val="531A6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619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 SemiBold"/>
              <a:buChar char="●"/>
            </a:pPr>
            <a:r>
              <a:rPr lang="uk" sz="2100">
                <a:solidFill>
                  <a:srgbClr val="531A6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Обробку винятків</a:t>
            </a:r>
            <a:endParaRPr sz="2100">
              <a:solidFill>
                <a:srgbClr val="531A6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619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ontserrat SemiBold"/>
              <a:buChar char="●"/>
            </a:pPr>
            <a:r>
              <a:rPr lang="uk" sz="2100">
                <a:solidFill>
                  <a:srgbClr val="531A6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Консольний онлайн чат</a:t>
            </a:r>
            <a:endParaRPr sz="2500">
              <a:solidFill>
                <a:srgbClr val="531A6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531A6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86"/>
          <p:cNvSpPr txBox="1"/>
          <p:nvPr/>
        </p:nvSpPr>
        <p:spPr>
          <a:xfrm>
            <a:off x="909450" y="341175"/>
            <a:ext cx="7325100" cy="1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6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Обробка винятків - Exception handling</a:t>
            </a:r>
            <a:endParaRPr b="1" sz="26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2" name="Google Shape;45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275" y="1104450"/>
            <a:ext cx="4308219" cy="34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86"/>
          <p:cNvSpPr/>
          <p:nvPr/>
        </p:nvSpPr>
        <p:spPr>
          <a:xfrm>
            <a:off x="560200" y="4613175"/>
            <a:ext cx="2579400" cy="30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86"/>
          <p:cNvSpPr txBox="1"/>
          <p:nvPr/>
        </p:nvSpPr>
        <p:spPr>
          <a:xfrm>
            <a:off x="4491500" y="1148475"/>
            <a:ext cx="4546500" cy="28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Винятки</a:t>
            </a:r>
            <a:r>
              <a:rPr lang="uk" sz="1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 (exceptions) – це помилки, виявлені під час виконання програми.</a:t>
            </a:r>
            <a:endParaRPr sz="18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Наприклад, при спробі</a:t>
            </a:r>
            <a:r>
              <a:rPr lang="uk" sz="18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uk" sz="1800">
                <a:solidFill>
                  <a:srgbClr val="FF814B"/>
                </a:solidFill>
                <a:latin typeface="Montserrat"/>
                <a:ea typeface="Montserrat"/>
                <a:cs typeface="Montserrat"/>
                <a:sym typeface="Montserrat"/>
              </a:rPr>
              <a:t>поділу на нуль</a:t>
            </a:r>
            <a:r>
              <a:rPr lang="uk" sz="18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uk" sz="1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інтерпретатор перериває виконання програми та виводить на термінал повідомлення про помилку (виключення):</a:t>
            </a:r>
            <a:endParaRPr sz="18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ZeroDivisionError</a:t>
            </a:r>
            <a:r>
              <a:rPr lang="uk" sz="18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87"/>
          <p:cNvSpPr txBox="1"/>
          <p:nvPr/>
        </p:nvSpPr>
        <p:spPr>
          <a:xfrm>
            <a:off x="909450" y="271425"/>
            <a:ext cx="7325100" cy="1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6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Структури даних: списки та словники </a:t>
            </a:r>
            <a:endParaRPr b="1" sz="26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0" name="Google Shape;460;p87"/>
          <p:cNvSpPr/>
          <p:nvPr/>
        </p:nvSpPr>
        <p:spPr>
          <a:xfrm>
            <a:off x="560200" y="4613175"/>
            <a:ext cx="2579400" cy="30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1" name="Google Shape;46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6">
            <a:off x="5968775" y="1179132"/>
            <a:ext cx="2999199" cy="2909987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87"/>
          <p:cNvSpPr txBox="1"/>
          <p:nvPr/>
        </p:nvSpPr>
        <p:spPr>
          <a:xfrm>
            <a:off x="236750" y="1104450"/>
            <a:ext cx="5646900" cy="28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У Python </a:t>
            </a:r>
            <a:r>
              <a:rPr lang="uk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списки</a:t>
            </a:r>
            <a:r>
              <a:rPr lang="uk" sz="1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 та </a:t>
            </a:r>
            <a:r>
              <a:rPr lang="uk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словники</a:t>
            </a:r>
            <a:r>
              <a:rPr lang="uk" sz="1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 є базовими структурами даних, які дозволяють ефективно зберігати та обробляти інформацію.</a:t>
            </a:r>
            <a:endParaRPr sz="18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Montserrat"/>
              <a:buChar char="➢"/>
            </a:pPr>
            <a:r>
              <a:rPr b="1" lang="uk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Списки</a:t>
            </a:r>
            <a:r>
              <a:rPr lang="uk" sz="1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 (list) — це структура для впорядкованого зберігання даних різних типів.</a:t>
            </a:r>
            <a:endParaRPr sz="18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Montserrat"/>
              <a:buChar char="➢"/>
            </a:pPr>
            <a:r>
              <a:rPr b="1" lang="uk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Словник</a:t>
            </a:r>
            <a:r>
              <a:rPr lang="uk" sz="1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 (dict) — це невпорядкований набір пар типу «ключ-значення».</a:t>
            </a:r>
            <a:endParaRPr sz="18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02306">
            <a:off x="3417028" y="2177778"/>
            <a:ext cx="2654295" cy="2488821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88"/>
          <p:cNvSpPr txBox="1"/>
          <p:nvPr/>
        </p:nvSpPr>
        <p:spPr>
          <a:xfrm>
            <a:off x="909450" y="175175"/>
            <a:ext cx="7325100" cy="1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6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Структури даних: списки та словники. Концепція вкладеності</a:t>
            </a:r>
            <a:endParaRPr b="1" sz="26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9" name="Google Shape;469;p88"/>
          <p:cNvSpPr/>
          <p:nvPr/>
        </p:nvSpPr>
        <p:spPr>
          <a:xfrm>
            <a:off x="560200" y="4613175"/>
            <a:ext cx="2579400" cy="30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88"/>
          <p:cNvSpPr txBox="1"/>
          <p:nvPr/>
        </p:nvSpPr>
        <p:spPr>
          <a:xfrm>
            <a:off x="269475" y="1051000"/>
            <a:ext cx="51543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Студенти вивчили різні </a:t>
            </a:r>
            <a:r>
              <a:rPr lang="uk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структури</a:t>
            </a:r>
            <a:r>
              <a:rPr lang="uk" sz="1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 даних, що є в Python, та організовували </a:t>
            </a:r>
            <a:r>
              <a:rPr lang="uk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багаторівневе</a:t>
            </a:r>
            <a:r>
              <a:rPr lang="uk" sz="1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 зберігання даних для бази даних співробітників.</a:t>
            </a:r>
            <a:endParaRPr sz="18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1" name="Google Shape;471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5150" y="1205150"/>
            <a:ext cx="2982324" cy="290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825" y="3329900"/>
            <a:ext cx="1737201" cy="16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89"/>
          <p:cNvSpPr/>
          <p:nvPr/>
        </p:nvSpPr>
        <p:spPr>
          <a:xfrm>
            <a:off x="560200" y="4613175"/>
            <a:ext cx="2579400" cy="30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8" name="Google Shape;47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825" y="3329900"/>
            <a:ext cx="1737201" cy="163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89"/>
          <p:cNvSpPr txBox="1"/>
          <p:nvPr/>
        </p:nvSpPr>
        <p:spPr>
          <a:xfrm>
            <a:off x="2887050" y="174625"/>
            <a:ext cx="3369900" cy="488700"/>
          </a:xfrm>
          <a:prstGeom prst="rect">
            <a:avLst/>
          </a:prstGeom>
          <a:solidFill>
            <a:srgbClr val="602B7A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uk" sz="24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Socket</a:t>
            </a:r>
            <a:endParaRPr sz="24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80" name="Google Shape;480;p89"/>
          <p:cNvSpPr txBox="1"/>
          <p:nvPr/>
        </p:nvSpPr>
        <p:spPr>
          <a:xfrm>
            <a:off x="382750" y="874450"/>
            <a:ext cx="8245500" cy="1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uk" sz="1900">
                <a:solidFill>
                  <a:srgbClr val="FF6658"/>
                </a:solidFill>
                <a:latin typeface="Montserrat"/>
                <a:ea typeface="Montserrat"/>
                <a:cs typeface="Montserrat"/>
                <a:sym typeface="Montserrat"/>
              </a:rPr>
              <a:t>Socket</a:t>
            </a:r>
            <a:r>
              <a:rPr lang="uk" sz="19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– це механізм, який дозволяє комп'ютерам "спілкуватися" між собою в мережі, обмінюючись даними напряму.</a:t>
            </a:r>
            <a:endParaRPr sz="190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602B7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602B7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1" name="Google Shape;481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9824" y="2917700"/>
            <a:ext cx="4024350" cy="205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90"/>
          <p:cNvSpPr txBox="1"/>
          <p:nvPr/>
        </p:nvSpPr>
        <p:spPr>
          <a:xfrm>
            <a:off x="912475" y="1545900"/>
            <a:ext cx="4812300" cy="120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Час презентувати наш проект!</a:t>
            </a:r>
            <a:endParaRPr b="1" sz="3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ogika 2024/25">
  <a:themeElements>
    <a:clrScheme name="Simple Light">
      <a:dk1>
        <a:srgbClr val="602B7A"/>
      </a:dk1>
      <a:lt1>
        <a:srgbClr val="FFFFFF"/>
      </a:lt1>
      <a:dk2>
        <a:srgbClr val="FFD631"/>
      </a:dk2>
      <a:lt2>
        <a:srgbClr val="DDF0FB"/>
      </a:lt2>
      <a:accent1>
        <a:srgbClr val="FF814B"/>
      </a:accent1>
      <a:accent2>
        <a:srgbClr val="374C92"/>
      </a:accent2>
      <a:accent3>
        <a:srgbClr val="E7416C"/>
      </a:accent3>
      <a:accent4>
        <a:srgbClr val="95C11F"/>
      </a:accent4>
      <a:accent5>
        <a:srgbClr val="29235C"/>
      </a:accent5>
      <a:accent6>
        <a:srgbClr val="E63417"/>
      </a:accent6>
      <a:hlink>
        <a:srgbClr val="4A86E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Logika 2024">
  <a:themeElements>
    <a:clrScheme name="Simple Light">
      <a:dk1>
        <a:srgbClr val="602B7A"/>
      </a:dk1>
      <a:lt1>
        <a:srgbClr val="FFFFFF"/>
      </a:lt1>
      <a:dk2>
        <a:srgbClr val="FFD631"/>
      </a:dk2>
      <a:lt2>
        <a:srgbClr val="DDF0FB"/>
      </a:lt2>
      <a:accent1>
        <a:srgbClr val="FF814B"/>
      </a:accent1>
      <a:accent2>
        <a:srgbClr val="374C92"/>
      </a:accent2>
      <a:accent3>
        <a:srgbClr val="E7416C"/>
      </a:accent3>
      <a:accent4>
        <a:srgbClr val="95C11F"/>
      </a:accent4>
      <a:accent5>
        <a:srgbClr val="29235C"/>
      </a:accent5>
      <a:accent6>
        <a:srgbClr val="E63417"/>
      </a:accent6>
      <a:hlink>
        <a:srgbClr val="4A86E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